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0"/>
  </p:notesMasterIdLst>
  <p:sldIdLst>
    <p:sldId id="256" r:id="rId2"/>
    <p:sldId id="384" r:id="rId3"/>
    <p:sldId id="458" r:id="rId4"/>
    <p:sldId id="381" r:id="rId5"/>
    <p:sldId id="382" r:id="rId6"/>
    <p:sldId id="545" r:id="rId7"/>
    <p:sldId id="542" r:id="rId8"/>
    <p:sldId id="543" r:id="rId9"/>
    <p:sldId id="396" r:id="rId10"/>
    <p:sldId id="397" r:id="rId11"/>
    <p:sldId id="394" r:id="rId12"/>
    <p:sldId id="448" r:id="rId13"/>
    <p:sldId id="449" r:id="rId14"/>
    <p:sldId id="327" r:id="rId15"/>
    <p:sldId id="315" r:id="rId16"/>
    <p:sldId id="390" r:id="rId17"/>
    <p:sldId id="318" r:id="rId18"/>
    <p:sldId id="539" r:id="rId19"/>
    <p:sldId id="443" r:id="rId20"/>
    <p:sldId id="444" r:id="rId21"/>
    <p:sldId id="544" r:id="rId22"/>
    <p:sldId id="546" r:id="rId23"/>
    <p:sldId id="541" r:id="rId24"/>
    <p:sldId id="399" r:id="rId25"/>
    <p:sldId id="429" r:id="rId26"/>
    <p:sldId id="401" r:id="rId27"/>
    <p:sldId id="402" r:id="rId28"/>
    <p:sldId id="450" r:id="rId29"/>
    <p:sldId id="536" r:id="rId30"/>
    <p:sldId id="522" r:id="rId31"/>
    <p:sldId id="557" r:id="rId32"/>
    <p:sldId id="556" r:id="rId33"/>
    <p:sldId id="558" r:id="rId34"/>
    <p:sldId id="559" r:id="rId35"/>
    <p:sldId id="560" r:id="rId36"/>
    <p:sldId id="561" r:id="rId37"/>
    <p:sldId id="553" r:id="rId38"/>
    <p:sldId id="554" r:id="rId39"/>
    <p:sldId id="563" r:id="rId40"/>
    <p:sldId id="562" r:id="rId41"/>
    <p:sldId id="518" r:id="rId42"/>
    <p:sldId id="555" r:id="rId43"/>
    <p:sldId id="547" r:id="rId44"/>
    <p:sldId id="548" r:id="rId45"/>
    <p:sldId id="549" r:id="rId46"/>
    <p:sldId id="550" r:id="rId47"/>
    <p:sldId id="551" r:id="rId48"/>
    <p:sldId id="552" r:id="rId4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C4DE1"/>
    <a:srgbClr val="4457FF"/>
    <a:srgbClr val="0067AC"/>
    <a:srgbClr val="708F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 showGuides="1">
      <p:cViewPr>
        <p:scale>
          <a:sx n="100" d="100"/>
          <a:sy n="100" d="100"/>
        </p:scale>
        <p:origin x="-80" y="792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66" d="100"/>
        <a:sy n="66" d="100"/>
      </p:scale>
      <p:origin x="0" y="71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notesMaster" Target="notesMasters/notesMaster1.xml"/><Relationship Id="rId51" Type="http://schemas.openxmlformats.org/officeDocument/2006/relationships/printerSettings" Target="printerSettings/printerSettings1.bin"/><Relationship Id="rId52" Type="http://schemas.openxmlformats.org/officeDocument/2006/relationships/presProps" Target="presProps.xml"/><Relationship Id="rId53" Type="http://schemas.openxmlformats.org/officeDocument/2006/relationships/viewProps" Target="viewProps.xml"/><Relationship Id="rId54" Type="http://schemas.openxmlformats.org/officeDocument/2006/relationships/theme" Target="theme/theme1.xml"/><Relationship Id="rId55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image" Target="../media/image11.png"/><Relationship Id="rId2" Type="http://schemas.openxmlformats.org/officeDocument/2006/relationships/image" Target="../media/image12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image" Target="../media/image11.png"/><Relationship Id="rId2" Type="http://schemas.openxmlformats.org/officeDocument/2006/relationships/image" Target="../media/image1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B8EC09-98C1-4230-A213-FA5AE5122305}" type="datetimeFigureOut">
              <a:rPr lang="en-US" smtClean="0"/>
              <a:pPr/>
              <a:t>10/3/12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6C736F-67DC-4AD6-B39F-F449EC149D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692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C736F-67DC-4AD6-B39F-F449EC149DB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" pitchFamily="34" charset="0"/>
              <a:ea typeface="ＭＳ Ｐゴシック" pitchFamily="34" charset="-128"/>
              <a:cs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23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 eaLnBrk="0" hangingPunct="0">
              <a:defRPr sz="23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 eaLnBrk="0" hangingPunct="0">
              <a:defRPr sz="23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 eaLnBrk="0" hangingPunct="0">
              <a:defRPr sz="23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3636DEE-4022-8849-B473-F3ED62B4468F}" type="slidenum">
              <a:rPr lang="en-US" sz="1200" b="0"/>
              <a:pPr eaLnBrk="1" hangingPunct="1"/>
              <a:t>6</a:t>
            </a:fld>
            <a:endParaRPr lang="en-US" sz="1200" b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E9E710-0BAE-7140-8197-BFF0553650B8}" type="slidenum">
              <a:rPr lang="en-US">
                <a:latin typeface="Arial" pitchFamily="29" charset="0"/>
                <a:ea typeface="ＭＳ Ｐゴシック" pitchFamily="29" charset="-128"/>
                <a:cs typeface="ＭＳ Ｐゴシック" pitchFamily="29" charset="-128"/>
              </a:rPr>
              <a:pPr/>
              <a:t>14</a:t>
            </a:fld>
            <a:endParaRPr lang="en-US">
              <a:latin typeface="Arial" pitchFamily="29" charset="0"/>
              <a:ea typeface="ＭＳ Ｐゴシック" pitchFamily="29" charset="-128"/>
              <a:cs typeface="ＭＳ Ｐゴシック" pitchFamily="29" charset="-128"/>
            </a:endParaRPr>
          </a:p>
        </p:txBody>
      </p:sp>
      <p:sp>
        <p:nvSpPr>
          <p:cNvPr id="7168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Arial" pitchFamily="29" charset="0"/>
              <a:ea typeface="ＭＳ Ｐゴシック" pitchFamily="29" charset="-128"/>
              <a:cs typeface="ＭＳ Ｐゴシック" pitchFamily="29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E9E710-0BAE-7140-8197-BFF0553650B8}" type="slidenum">
              <a:rPr lang="en-US">
                <a:latin typeface="Arial" pitchFamily="29" charset="0"/>
                <a:ea typeface="ＭＳ Ｐゴシック" pitchFamily="29" charset="-128"/>
                <a:cs typeface="ＭＳ Ｐゴシック" pitchFamily="29" charset="-128"/>
              </a:rPr>
              <a:pPr/>
              <a:t>15</a:t>
            </a:fld>
            <a:endParaRPr lang="en-US">
              <a:latin typeface="Arial" pitchFamily="29" charset="0"/>
              <a:ea typeface="ＭＳ Ｐゴシック" pitchFamily="29" charset="-128"/>
              <a:cs typeface="ＭＳ Ｐゴシック" pitchFamily="29" charset="-128"/>
            </a:endParaRPr>
          </a:p>
        </p:txBody>
      </p:sp>
      <p:sp>
        <p:nvSpPr>
          <p:cNvPr id="7168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Arial" pitchFamily="29" charset="0"/>
              <a:ea typeface="ＭＳ Ｐゴシック" pitchFamily="29" charset="-128"/>
              <a:cs typeface="ＭＳ Ｐゴシック" pitchFamily="29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E9E710-0BAE-7140-8197-BFF0553650B8}" type="slidenum">
              <a:rPr lang="en-US">
                <a:latin typeface="Arial" pitchFamily="29" charset="0"/>
                <a:ea typeface="ＭＳ Ｐゴシック" pitchFamily="29" charset="-128"/>
                <a:cs typeface="ＭＳ Ｐゴシック" pitchFamily="29" charset="-128"/>
              </a:rPr>
              <a:pPr/>
              <a:t>16</a:t>
            </a:fld>
            <a:endParaRPr lang="en-US">
              <a:latin typeface="Arial" pitchFamily="29" charset="0"/>
              <a:ea typeface="ＭＳ Ｐゴシック" pitchFamily="29" charset="-128"/>
              <a:cs typeface="ＭＳ Ｐゴシック" pitchFamily="29" charset="-128"/>
            </a:endParaRPr>
          </a:p>
        </p:txBody>
      </p:sp>
      <p:sp>
        <p:nvSpPr>
          <p:cNvPr id="7168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>
              <a:latin typeface="Arial" pitchFamily="29" charset="0"/>
              <a:ea typeface="ＭＳ Ｐゴシック" pitchFamily="29" charset="-128"/>
              <a:cs typeface="ＭＳ Ｐゴシック" pitchFamily="29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604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23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 eaLnBrk="0" hangingPunct="0">
              <a:defRPr sz="23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 eaLnBrk="0" hangingPunct="0">
              <a:defRPr sz="23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 eaLnBrk="0" hangingPunct="0">
              <a:defRPr sz="23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98B2A75-8EEE-074D-ACB8-1F7C42B79C16}" type="slidenum">
              <a:rPr lang="en-US" sz="1200" b="0"/>
              <a:pPr eaLnBrk="1" hangingPunct="1"/>
              <a:t>18</a:t>
            </a:fld>
            <a:endParaRPr lang="en-US" sz="1200" b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114385"/>
            <a:ext cx="9144000" cy="5743615"/>
          </a:xfrm>
          <a:prstGeom prst="rect">
            <a:avLst/>
          </a:prstGeom>
          <a:solidFill>
            <a:srgbClr val="0067A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58335-179D-0D45-BDC9-9A615D158F0F}" type="datetimeFigureOut">
              <a:rPr lang="en-US" smtClean="0"/>
              <a:pPr/>
              <a:t>10/3/12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FB041-706C-CF48-8DEF-97EEE89FE4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58335-179D-0D45-BDC9-9A615D158F0F}" type="datetimeFigureOut">
              <a:rPr lang="en-US" smtClean="0"/>
              <a:pPr/>
              <a:t>10/3/12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FB041-706C-CF48-8DEF-97EEE89FE4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51062"/>
            <a:ext cx="4038600" cy="4089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51062"/>
            <a:ext cx="4038600" cy="4089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58335-179D-0D45-BDC9-9A615D158F0F}" type="datetimeFigureOut">
              <a:rPr lang="en-US" smtClean="0"/>
              <a:pPr/>
              <a:t>10/3/12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FB041-706C-CF48-8DEF-97EEE89FE4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78062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917824"/>
            <a:ext cx="4040188" cy="3362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278062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917824"/>
            <a:ext cx="4041775" cy="3362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58335-179D-0D45-BDC9-9A615D158F0F}" type="datetimeFigureOut">
              <a:rPr lang="en-US" smtClean="0"/>
              <a:pPr/>
              <a:t>10/3/12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FB041-706C-CF48-8DEF-97EEE89FE4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58335-179D-0D45-BDC9-9A615D158F0F}" type="datetimeFigureOut">
              <a:rPr lang="en-US" smtClean="0"/>
              <a:pPr/>
              <a:t>10/3/12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FB041-706C-CF48-8DEF-97EEE89FE4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58335-179D-0D45-BDC9-9A615D158F0F}" type="datetimeFigureOut">
              <a:rPr lang="en-US" smtClean="0"/>
              <a:pPr/>
              <a:t>10/3/12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FB041-706C-CF48-8DEF-97EEE89FE4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08100"/>
            <a:ext cx="3008313" cy="7493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301751"/>
            <a:ext cx="5111750" cy="50355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57400"/>
            <a:ext cx="3008313" cy="427990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58335-179D-0D45-BDC9-9A615D158F0F}" type="datetimeFigureOut">
              <a:rPr lang="en-US" smtClean="0"/>
              <a:pPr/>
              <a:t>10/3/12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FB041-706C-CF48-8DEF-97EEE89FE4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114385"/>
            <a:ext cx="9144000" cy="5743615"/>
          </a:xfrm>
          <a:prstGeom prst="rect">
            <a:avLst/>
          </a:prstGeom>
          <a:solidFill>
            <a:srgbClr val="0067A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SP World.eps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71261" y="469900"/>
            <a:ext cx="8875059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58335-179D-0D45-BDC9-9A615D158F0F}" type="datetimeFigureOut">
              <a:rPr lang="en-US" smtClean="0"/>
              <a:pPr/>
              <a:t>10/3/12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FB041-706C-CF48-8DEF-97EEE89FE4F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CSP Footer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1146048"/>
          </a:xfrm>
          <a:prstGeom prst="rect">
            <a:avLst/>
          </a:prstGeom>
        </p:spPr>
      </p:pic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57202" y="1490165"/>
            <a:ext cx="2847274" cy="5016995"/>
          </a:xfrm>
        </p:spPr>
        <p:txBody>
          <a:bodyPr/>
          <a:lstStyle>
            <a:lvl1pPr marL="0" indent="0" algn="r">
              <a:buNone/>
              <a:defRPr i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9318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63762"/>
            <a:ext cx="8229600" cy="43306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1" y="6507161"/>
            <a:ext cx="874972" cy="2270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0000"/>
                </a:solidFill>
              </a:defRPr>
            </a:lvl1pPr>
          </a:lstStyle>
          <a:p>
            <a:fld id="{1EC58335-179D-0D45-BDC9-9A615D158F0F}" type="datetimeFigureOut">
              <a:rPr lang="en-US" smtClean="0"/>
              <a:pPr/>
              <a:t>10/3/12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32173" y="6507161"/>
            <a:ext cx="2895600" cy="2270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000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2873" y="6507161"/>
            <a:ext cx="483926" cy="2270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0000"/>
                </a:solidFill>
              </a:defRPr>
            </a:lvl1pPr>
          </a:lstStyle>
          <a:p>
            <a:fld id="{DA1FB041-706C-CF48-8DEF-97EEE89FE4F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CSP Footer.jpg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0" y="0"/>
            <a:ext cx="9144000" cy="114604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63" r:id="rId8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rgbClr val="0067AC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Tx/>
        <a:buNone/>
        <a:defRPr sz="2800" kern="1200">
          <a:solidFill>
            <a:schemeClr val="tx1"/>
          </a:solidFill>
          <a:latin typeface="Arial"/>
          <a:ea typeface="+mn-ea"/>
          <a:cs typeface="Arial"/>
        </a:defRPr>
      </a:lvl1pPr>
      <a:lvl2pPr marL="292100" indent="-292100" algn="l" defTabSz="457200" rtl="0" eaLnBrk="1" latinLnBrk="0" hangingPunct="1">
        <a:spcBef>
          <a:spcPct val="20000"/>
        </a:spcBef>
        <a:buClr>
          <a:srgbClr val="708F24"/>
        </a:buClr>
        <a:buFont typeface="Arial"/>
        <a:buChar char="•"/>
        <a:defRPr sz="2500" kern="1200">
          <a:solidFill>
            <a:schemeClr val="tx1"/>
          </a:solidFill>
          <a:latin typeface="Arial"/>
          <a:ea typeface="+mn-ea"/>
          <a:cs typeface="Arial"/>
        </a:defRPr>
      </a:lvl2pPr>
      <a:lvl3pPr marL="635000" indent="-342900" algn="l" defTabSz="457200" rtl="0" eaLnBrk="1" latinLnBrk="0" hangingPunct="1">
        <a:spcBef>
          <a:spcPct val="20000"/>
        </a:spcBef>
        <a:buClr>
          <a:srgbClr val="708F24"/>
        </a:buClr>
        <a:buFont typeface="Arial"/>
        <a:buChar char="•"/>
        <a:defRPr sz="2200" kern="1200">
          <a:solidFill>
            <a:schemeClr val="tx1"/>
          </a:solidFill>
          <a:latin typeface="Arial"/>
          <a:ea typeface="+mn-ea"/>
          <a:cs typeface="Arial"/>
        </a:defRPr>
      </a:lvl3pPr>
      <a:lvl4pPr marL="977900" indent="-342900" algn="l" defTabSz="457200" rtl="0" eaLnBrk="1" latinLnBrk="0" hangingPunct="1">
        <a:spcBef>
          <a:spcPct val="20000"/>
        </a:spcBef>
        <a:buClr>
          <a:srgbClr val="708F24"/>
        </a:buClr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4pPr>
      <a:lvl5pPr marL="1257300" indent="-279400" algn="l" defTabSz="457200" rtl="0" eaLnBrk="1" latinLnBrk="0" hangingPunct="1">
        <a:spcBef>
          <a:spcPct val="20000"/>
        </a:spcBef>
        <a:buClr>
          <a:srgbClr val="708F24"/>
        </a:buClr>
        <a:buFont typeface="Arial"/>
        <a:buChar char="•"/>
        <a:defRPr sz="15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???" TargetMode="External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gi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gi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gi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tif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e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gi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gi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gi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climate.engineering.iastate.edu/" TargetMode="Externa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soc.iastate.edu/staff/arbuckle.html" TargetMode="Externa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soc.iastate.edu/staff/arbuckle.html" TargetMode="Externa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soc.iastate.edu/staff/arbuckle.html" TargetMode="Externa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tiff"/><Relationship Id="rId3" Type="http://schemas.openxmlformats.org/officeDocument/2006/relationships/image" Target="../media/image32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???" TargetMode="External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itle 14"/>
          <p:cNvSpPr>
            <a:spLocks noGrp="1"/>
          </p:cNvSpPr>
          <p:nvPr>
            <p:ph type="subTitle" idx="1"/>
          </p:nvPr>
        </p:nvSpPr>
        <p:spPr>
          <a:xfrm>
            <a:off x="1262519" y="3776134"/>
            <a:ext cx="6400800" cy="1752600"/>
          </a:xfrm>
        </p:spPr>
        <p:txBody>
          <a:bodyPr>
            <a:normAutofit fontScale="55000" lnSpcReduction="20000"/>
          </a:bodyPr>
          <a:lstStyle/>
          <a:p>
            <a:r>
              <a:rPr lang="en-US" sz="3840" b="1" i="1" dirty="0" smtClean="0"/>
              <a:t>Eugene S. Takle</a:t>
            </a:r>
          </a:p>
          <a:p>
            <a:r>
              <a:rPr lang="en-US" dirty="0" smtClean="0"/>
              <a:t>Professor </a:t>
            </a:r>
          </a:p>
          <a:p>
            <a:r>
              <a:rPr lang="en-US" dirty="0" smtClean="0"/>
              <a:t>Department of Agronomy</a:t>
            </a:r>
          </a:p>
          <a:p>
            <a:r>
              <a:rPr lang="en-US" dirty="0" smtClean="0"/>
              <a:t>Department of Geological and Atmospheric Science</a:t>
            </a:r>
          </a:p>
          <a:p>
            <a:r>
              <a:rPr lang="en-US" dirty="0" smtClean="0"/>
              <a:t>Director, Climate Science Program</a:t>
            </a:r>
          </a:p>
          <a:p>
            <a:r>
              <a:rPr lang="en-US" dirty="0" smtClean="0"/>
              <a:t>Iowa State University</a:t>
            </a:r>
          </a:p>
          <a:p>
            <a:r>
              <a:rPr lang="en-US" dirty="0" smtClean="0"/>
              <a:t>Ames, IA 50011</a:t>
            </a:r>
            <a:endParaRPr lang="en-US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319620" y="5757333"/>
            <a:ext cx="4342668" cy="95410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Carbon, Energy, and Climate Conference </a:t>
            </a:r>
            <a:endParaRPr lang="en-US" sz="1400" b="1" dirty="0">
              <a:solidFill>
                <a:schemeClr val="bg1"/>
              </a:solidFill>
            </a:endParaRPr>
          </a:p>
          <a:p>
            <a:r>
              <a:rPr lang="en-US" sz="1400" dirty="0">
                <a:solidFill>
                  <a:schemeClr val="bg1"/>
                </a:solidFill>
              </a:rPr>
              <a:t>Michigan State University W. K. Kellogg Biological Station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Hickory </a:t>
            </a:r>
            <a:r>
              <a:rPr lang="en-US" sz="1400" dirty="0">
                <a:solidFill>
                  <a:schemeClr val="bg1"/>
                </a:solidFill>
              </a:rPr>
              <a:t>Corners, </a:t>
            </a:r>
            <a:r>
              <a:rPr lang="en-US" sz="1400" dirty="0" smtClean="0">
                <a:solidFill>
                  <a:schemeClr val="bg1"/>
                </a:solidFill>
              </a:rPr>
              <a:t>MI</a:t>
            </a:r>
          </a:p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27 September 2012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964267"/>
            <a:ext cx="9144000" cy="1371600"/>
          </a:xfrm>
          <a:effectLst>
            <a:outerShdw blurRad="50800" dist="25399" dir="16200000" algn="ctr" rotWithShape="0">
              <a:srgbClr val="FFFFFF">
                <a:alpha val="75000"/>
              </a:srgbClr>
            </a:outerShdw>
          </a:effectLst>
        </p:spPr>
        <p:txBody>
          <a:bodyPr>
            <a:noAutofit/>
          </a:bodyPr>
          <a:lstStyle/>
          <a:p>
            <a:pPr>
              <a:defRPr/>
            </a:pPr>
            <a:r>
              <a:rPr lang="en-US" sz="4000" b="1" dirty="0" smtClean="0"/>
              <a:t>Climate Trends in the Corn Belt</a:t>
            </a:r>
            <a:r>
              <a:rPr lang="en-US" sz="4000" dirty="0" smtClean="0"/>
              <a:t/>
            </a:r>
            <a:br>
              <a:rPr lang="en-US" sz="4000" dirty="0" smtClean="0"/>
            </a:br>
            <a:endParaRPr lang="en-US" sz="3200" b="1" dirty="0" smtClean="0">
              <a:latin typeface="Times New Roman" pitchFamily="-112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482" name="Object 2"/>
          <p:cNvGraphicFramePr>
            <a:graphicFrameLocks noChangeAspect="1"/>
          </p:cNvGraphicFramePr>
          <p:nvPr/>
        </p:nvGraphicFramePr>
        <p:xfrm>
          <a:off x="-1" y="1295400"/>
          <a:ext cx="4664535" cy="24186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754" name="Document" r:id="rId3" imgW="2743200" imgH="1422400" progId="Word.Document.12">
                  <p:link updateAutomatic="1"/>
                </p:oleObj>
              </mc:Choice>
              <mc:Fallback>
                <p:oleObj name="Document" r:id="rId3" imgW="2743200" imgH="1422400" progId="Word.Document.12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" y="1295400"/>
                        <a:ext cx="4664535" cy="24186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483" name="Object 3"/>
          <p:cNvGraphicFramePr>
            <a:graphicFrameLocks noChangeAspect="1"/>
          </p:cNvGraphicFramePr>
          <p:nvPr/>
        </p:nvGraphicFramePr>
        <p:xfrm>
          <a:off x="4812001" y="1295400"/>
          <a:ext cx="4331999" cy="24186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755" name="Document" r:id="rId3" imgW="2743200" imgH="1447800" progId="Word.Document.12">
                  <p:link updateAutomatic="1"/>
                </p:oleObj>
              </mc:Choice>
              <mc:Fallback>
                <p:oleObj name="Document" r:id="rId3" imgW="2743200" imgH="1447800" progId="Word.Document.12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2001" y="1295400"/>
                        <a:ext cx="4331999" cy="24186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484" name="Object 4"/>
          <p:cNvGraphicFramePr>
            <a:graphicFrameLocks noChangeAspect="1"/>
          </p:cNvGraphicFramePr>
          <p:nvPr/>
        </p:nvGraphicFramePr>
        <p:xfrm>
          <a:off x="12699" y="4080933"/>
          <a:ext cx="4659124" cy="24704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756" name="Document" r:id="rId3" imgW="2730500" imgH="1447800" progId="Word.Document.12">
                  <p:link updateAutomatic="1"/>
                </p:oleObj>
              </mc:Choice>
              <mc:Fallback>
                <p:oleObj name="Document" r:id="rId3" imgW="2730500" imgH="1447800" progId="Word.Document.12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99" y="4080933"/>
                        <a:ext cx="4659124" cy="24704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485" name="Object 5"/>
          <p:cNvGraphicFramePr>
            <a:graphicFrameLocks noChangeAspect="1"/>
          </p:cNvGraphicFramePr>
          <p:nvPr/>
        </p:nvGraphicFramePr>
        <p:xfrm>
          <a:off x="4824701" y="4080933"/>
          <a:ext cx="4319299" cy="24704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757" name="Document" r:id="rId3" imgW="2730500" imgH="1447800" progId="Word.Document.12">
                  <p:link updateAutomatic="1"/>
                </p:oleObj>
              </mc:Choice>
              <mc:Fallback>
                <p:oleObj name="Document" r:id="rId3" imgW="2730500" imgH="1447800" progId="Word.Document.12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4701" y="4080933"/>
                        <a:ext cx="4319299" cy="24704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Oval 5"/>
          <p:cNvSpPr/>
          <p:nvPr/>
        </p:nvSpPr>
        <p:spPr>
          <a:xfrm>
            <a:off x="4824700" y="3714047"/>
            <a:ext cx="4319300" cy="2837306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7118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3" descr="IA_total_avg_precip_1873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19646"/>
            <a:ext cx="9144000" cy="4700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6" name="TextBox 3"/>
          <p:cNvSpPr txBox="1">
            <a:spLocks noChangeArrowheads="1"/>
          </p:cNvSpPr>
          <p:nvPr/>
        </p:nvSpPr>
        <p:spPr bwMode="auto">
          <a:xfrm>
            <a:off x="831451" y="5475288"/>
            <a:ext cx="6977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30</a:t>
            </a:r>
            <a:r>
              <a:rPr lang="en-US" sz="1800" b="1" dirty="0" smtClean="0">
                <a:solidFill>
                  <a:srgbClr val="FF0000"/>
                </a:solidFill>
              </a:rPr>
              <a:t>.8”</a:t>
            </a:r>
            <a:endParaRPr lang="en-US" sz="1800" b="1" dirty="0">
              <a:solidFill>
                <a:srgbClr val="FF0000"/>
              </a:solidFill>
            </a:endParaRPr>
          </a:p>
        </p:txBody>
      </p:sp>
      <p:cxnSp>
        <p:nvCxnSpPr>
          <p:cNvPr id="64517" name="Straight Arrow Connector 5"/>
          <p:cNvCxnSpPr>
            <a:cxnSpLocks noChangeShapeType="1"/>
          </p:cNvCxnSpPr>
          <p:nvPr/>
        </p:nvCxnSpPr>
        <p:spPr bwMode="auto">
          <a:xfrm rot="16200000" flipV="1">
            <a:off x="590151" y="4737100"/>
            <a:ext cx="838200" cy="355600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64518" name="TextBox 8"/>
          <p:cNvSpPr txBox="1">
            <a:spLocks noChangeArrowheads="1"/>
          </p:cNvSpPr>
          <p:nvPr/>
        </p:nvSpPr>
        <p:spPr bwMode="auto">
          <a:xfrm>
            <a:off x="7848600" y="4800600"/>
            <a:ext cx="6977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</a:rPr>
              <a:t>34.0”</a:t>
            </a:r>
            <a:endParaRPr lang="en-US" sz="1800" b="1" dirty="0">
              <a:solidFill>
                <a:srgbClr val="FF0000"/>
              </a:solidFill>
            </a:endParaRPr>
          </a:p>
        </p:txBody>
      </p:sp>
      <p:cxnSp>
        <p:nvCxnSpPr>
          <p:cNvPr id="64519" name="Straight Arrow Connector 9"/>
          <p:cNvCxnSpPr>
            <a:cxnSpLocks noChangeShapeType="1"/>
          </p:cNvCxnSpPr>
          <p:nvPr/>
        </p:nvCxnSpPr>
        <p:spPr bwMode="auto">
          <a:xfrm rot="5400000" flipH="1" flipV="1">
            <a:off x="8178800" y="4292600"/>
            <a:ext cx="609600" cy="406400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64520" name="TextBox 11"/>
          <p:cNvSpPr txBox="1">
            <a:spLocks noChangeArrowheads="1"/>
          </p:cNvSpPr>
          <p:nvPr/>
        </p:nvSpPr>
        <p:spPr bwMode="auto">
          <a:xfrm>
            <a:off x="3561184" y="5105400"/>
            <a:ext cx="14414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10% </a:t>
            </a:r>
            <a:r>
              <a:rPr lang="en-US" b="1" dirty="0">
                <a:solidFill>
                  <a:srgbClr val="FF0000"/>
                </a:solidFill>
              </a:rPr>
              <a:t>increase</a:t>
            </a:r>
          </a:p>
        </p:txBody>
      </p:sp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1339055" y="1240094"/>
            <a:ext cx="666154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000" b="1" dirty="0" smtClean="0">
                <a:solidFill>
                  <a:srgbClr val="212189"/>
                </a:solidFill>
                <a:ea typeface="Arial" pitchFamily="29" charset="0"/>
                <a:cs typeface="Arial" pitchFamily="29" charset="0"/>
              </a:rPr>
              <a:t>Iowa State</a:t>
            </a:r>
            <a:r>
              <a:rPr lang="en-US" sz="4000" b="1" dirty="0">
                <a:solidFill>
                  <a:srgbClr val="212189"/>
                </a:solidFill>
                <a:ea typeface="Arial" pitchFamily="29" charset="0"/>
                <a:cs typeface="Arial" pitchFamily="29" charset="0"/>
              </a:rPr>
              <a:t>-Wide Average Data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3" descr="IA_total_avg_precip_1873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19646"/>
            <a:ext cx="9144000" cy="4700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6" name="TextBox 3"/>
          <p:cNvSpPr txBox="1">
            <a:spLocks noChangeArrowheads="1"/>
          </p:cNvSpPr>
          <p:nvPr/>
        </p:nvSpPr>
        <p:spPr bwMode="auto">
          <a:xfrm>
            <a:off x="831451" y="5475288"/>
            <a:ext cx="6977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30</a:t>
            </a:r>
            <a:r>
              <a:rPr lang="en-US" sz="1800" b="1" dirty="0" smtClean="0">
                <a:solidFill>
                  <a:srgbClr val="FF0000"/>
                </a:solidFill>
              </a:rPr>
              <a:t>.8”</a:t>
            </a:r>
            <a:endParaRPr lang="en-US" sz="1800" b="1" dirty="0">
              <a:solidFill>
                <a:srgbClr val="FF0000"/>
              </a:solidFill>
            </a:endParaRPr>
          </a:p>
        </p:txBody>
      </p:sp>
      <p:cxnSp>
        <p:nvCxnSpPr>
          <p:cNvPr id="64517" name="Straight Arrow Connector 5"/>
          <p:cNvCxnSpPr>
            <a:cxnSpLocks noChangeShapeType="1"/>
          </p:cNvCxnSpPr>
          <p:nvPr/>
        </p:nvCxnSpPr>
        <p:spPr bwMode="auto">
          <a:xfrm rot="16200000" flipV="1">
            <a:off x="590151" y="4737100"/>
            <a:ext cx="838200" cy="355600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64518" name="TextBox 8"/>
          <p:cNvSpPr txBox="1">
            <a:spLocks noChangeArrowheads="1"/>
          </p:cNvSpPr>
          <p:nvPr/>
        </p:nvSpPr>
        <p:spPr bwMode="auto">
          <a:xfrm>
            <a:off x="7848600" y="4800600"/>
            <a:ext cx="6977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</a:rPr>
              <a:t>34.0”</a:t>
            </a:r>
            <a:endParaRPr lang="en-US" sz="1800" b="1" dirty="0">
              <a:solidFill>
                <a:srgbClr val="FF0000"/>
              </a:solidFill>
            </a:endParaRPr>
          </a:p>
        </p:txBody>
      </p:sp>
      <p:cxnSp>
        <p:nvCxnSpPr>
          <p:cNvPr id="64519" name="Straight Arrow Connector 9"/>
          <p:cNvCxnSpPr>
            <a:cxnSpLocks noChangeShapeType="1"/>
          </p:cNvCxnSpPr>
          <p:nvPr/>
        </p:nvCxnSpPr>
        <p:spPr bwMode="auto">
          <a:xfrm rot="5400000" flipH="1" flipV="1">
            <a:off x="8178800" y="4292600"/>
            <a:ext cx="609600" cy="406400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64520" name="TextBox 11"/>
          <p:cNvSpPr txBox="1">
            <a:spLocks noChangeArrowheads="1"/>
          </p:cNvSpPr>
          <p:nvPr/>
        </p:nvSpPr>
        <p:spPr bwMode="auto">
          <a:xfrm>
            <a:off x="3561184" y="5105400"/>
            <a:ext cx="14414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10% </a:t>
            </a:r>
            <a:r>
              <a:rPr lang="en-US" b="1" dirty="0">
                <a:solidFill>
                  <a:srgbClr val="FF0000"/>
                </a:solidFill>
              </a:rPr>
              <a:t>increase</a:t>
            </a:r>
          </a:p>
        </p:txBody>
      </p:sp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1339055" y="1240094"/>
            <a:ext cx="666154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000" b="1" dirty="0" smtClean="0">
                <a:solidFill>
                  <a:srgbClr val="212189"/>
                </a:solidFill>
                <a:ea typeface="Arial" pitchFamily="29" charset="0"/>
                <a:cs typeface="Arial" pitchFamily="29" charset="0"/>
              </a:rPr>
              <a:t>Iowa State</a:t>
            </a:r>
            <a:r>
              <a:rPr lang="en-US" sz="4000" b="1" dirty="0">
                <a:solidFill>
                  <a:srgbClr val="212189"/>
                </a:solidFill>
                <a:ea typeface="Arial" pitchFamily="29" charset="0"/>
                <a:cs typeface="Arial" pitchFamily="29" charset="0"/>
              </a:rPr>
              <a:t>-Wide Average Data</a:t>
            </a:r>
          </a:p>
        </p:txBody>
      </p:sp>
      <p:sp>
        <p:nvSpPr>
          <p:cNvPr id="10" name="Oval 3"/>
          <p:cNvSpPr>
            <a:spLocks noChangeArrowheads="1"/>
          </p:cNvSpPr>
          <p:nvPr/>
        </p:nvSpPr>
        <p:spPr bwMode="auto">
          <a:xfrm>
            <a:off x="762000" y="3074988"/>
            <a:ext cx="1981200" cy="533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0" hangingPunct="0"/>
            <a:endParaRPr lang="en-US"/>
          </a:p>
        </p:txBody>
      </p:sp>
      <p:sp>
        <p:nvSpPr>
          <p:cNvPr id="11" name="TextBox 7"/>
          <p:cNvSpPr txBox="1">
            <a:spLocks noChangeArrowheads="1"/>
          </p:cNvSpPr>
          <p:nvPr/>
        </p:nvSpPr>
        <p:spPr bwMode="auto">
          <a:xfrm>
            <a:off x="1295400" y="3098800"/>
            <a:ext cx="86747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</a:rPr>
              <a:t>2 years</a:t>
            </a:r>
          </a:p>
        </p:txBody>
      </p:sp>
      <p:sp>
        <p:nvSpPr>
          <p:cNvPr id="12" name="TextBox 4"/>
          <p:cNvSpPr txBox="1">
            <a:spLocks noChangeArrowheads="1"/>
          </p:cNvSpPr>
          <p:nvPr/>
        </p:nvSpPr>
        <p:spPr bwMode="auto">
          <a:xfrm>
            <a:off x="3111500" y="2821781"/>
            <a:ext cx="2514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Totals above 40”</a:t>
            </a:r>
          </a:p>
        </p:txBody>
      </p:sp>
    </p:spTree>
    <p:extLst>
      <p:ext uri="{BB962C8B-B14F-4D97-AF65-F5344CB8AC3E}">
        <p14:creationId xmlns:p14="http://schemas.microsoft.com/office/powerpoint/2010/main" val="5234319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3" descr="IA_total_avg_precip_1873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19646"/>
            <a:ext cx="9144000" cy="4700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6" name="TextBox 3"/>
          <p:cNvSpPr txBox="1">
            <a:spLocks noChangeArrowheads="1"/>
          </p:cNvSpPr>
          <p:nvPr/>
        </p:nvSpPr>
        <p:spPr bwMode="auto">
          <a:xfrm>
            <a:off x="831451" y="5475288"/>
            <a:ext cx="6977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30</a:t>
            </a:r>
            <a:r>
              <a:rPr lang="en-US" sz="1800" b="1" dirty="0" smtClean="0">
                <a:solidFill>
                  <a:srgbClr val="FF0000"/>
                </a:solidFill>
              </a:rPr>
              <a:t>.8”</a:t>
            </a:r>
            <a:endParaRPr lang="en-US" sz="1800" b="1" dirty="0">
              <a:solidFill>
                <a:srgbClr val="FF0000"/>
              </a:solidFill>
            </a:endParaRPr>
          </a:p>
        </p:txBody>
      </p:sp>
      <p:cxnSp>
        <p:nvCxnSpPr>
          <p:cNvPr id="64517" name="Straight Arrow Connector 5"/>
          <p:cNvCxnSpPr>
            <a:cxnSpLocks noChangeShapeType="1"/>
          </p:cNvCxnSpPr>
          <p:nvPr/>
        </p:nvCxnSpPr>
        <p:spPr bwMode="auto">
          <a:xfrm rot="16200000" flipV="1">
            <a:off x="590151" y="4737100"/>
            <a:ext cx="838200" cy="355600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64518" name="TextBox 8"/>
          <p:cNvSpPr txBox="1">
            <a:spLocks noChangeArrowheads="1"/>
          </p:cNvSpPr>
          <p:nvPr/>
        </p:nvSpPr>
        <p:spPr bwMode="auto">
          <a:xfrm>
            <a:off x="7848600" y="4800600"/>
            <a:ext cx="6977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</a:rPr>
              <a:t>34.0”</a:t>
            </a:r>
            <a:endParaRPr lang="en-US" sz="1800" b="1" dirty="0">
              <a:solidFill>
                <a:srgbClr val="FF0000"/>
              </a:solidFill>
            </a:endParaRPr>
          </a:p>
        </p:txBody>
      </p:sp>
      <p:cxnSp>
        <p:nvCxnSpPr>
          <p:cNvPr id="64519" name="Straight Arrow Connector 9"/>
          <p:cNvCxnSpPr>
            <a:cxnSpLocks noChangeShapeType="1"/>
          </p:cNvCxnSpPr>
          <p:nvPr/>
        </p:nvCxnSpPr>
        <p:spPr bwMode="auto">
          <a:xfrm rot="5400000" flipH="1" flipV="1">
            <a:off x="8178800" y="4292600"/>
            <a:ext cx="609600" cy="406400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64520" name="TextBox 11"/>
          <p:cNvSpPr txBox="1">
            <a:spLocks noChangeArrowheads="1"/>
          </p:cNvSpPr>
          <p:nvPr/>
        </p:nvSpPr>
        <p:spPr bwMode="auto">
          <a:xfrm>
            <a:off x="3561184" y="5105400"/>
            <a:ext cx="14414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10% </a:t>
            </a:r>
            <a:r>
              <a:rPr lang="en-US" b="1" dirty="0">
                <a:solidFill>
                  <a:srgbClr val="FF0000"/>
                </a:solidFill>
              </a:rPr>
              <a:t>increase</a:t>
            </a:r>
          </a:p>
        </p:txBody>
      </p:sp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1339055" y="1240094"/>
            <a:ext cx="666154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000" b="1" dirty="0" smtClean="0">
                <a:solidFill>
                  <a:srgbClr val="212189"/>
                </a:solidFill>
                <a:ea typeface="Arial" pitchFamily="29" charset="0"/>
                <a:cs typeface="Arial" pitchFamily="29" charset="0"/>
              </a:rPr>
              <a:t>Iowa State</a:t>
            </a:r>
            <a:r>
              <a:rPr lang="en-US" sz="4000" b="1" dirty="0">
                <a:solidFill>
                  <a:srgbClr val="212189"/>
                </a:solidFill>
                <a:ea typeface="Arial" pitchFamily="29" charset="0"/>
                <a:cs typeface="Arial" pitchFamily="29" charset="0"/>
              </a:rPr>
              <a:t>-Wide Average Data</a:t>
            </a:r>
          </a:p>
        </p:txBody>
      </p:sp>
      <p:sp>
        <p:nvSpPr>
          <p:cNvPr id="10" name="Oval 3"/>
          <p:cNvSpPr>
            <a:spLocks noChangeArrowheads="1"/>
          </p:cNvSpPr>
          <p:nvPr/>
        </p:nvSpPr>
        <p:spPr bwMode="auto">
          <a:xfrm>
            <a:off x="762000" y="3074988"/>
            <a:ext cx="1981200" cy="533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0" hangingPunct="0"/>
            <a:endParaRPr lang="en-US"/>
          </a:p>
        </p:txBody>
      </p:sp>
      <p:sp>
        <p:nvSpPr>
          <p:cNvPr id="11" name="TextBox 7"/>
          <p:cNvSpPr txBox="1">
            <a:spLocks noChangeArrowheads="1"/>
          </p:cNvSpPr>
          <p:nvPr/>
        </p:nvSpPr>
        <p:spPr bwMode="auto">
          <a:xfrm>
            <a:off x="1295400" y="3098800"/>
            <a:ext cx="86747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</a:rPr>
              <a:t>2 years</a:t>
            </a:r>
          </a:p>
        </p:txBody>
      </p:sp>
      <p:sp>
        <p:nvSpPr>
          <p:cNvPr id="12" name="Oval 3"/>
          <p:cNvSpPr>
            <a:spLocks noChangeArrowheads="1"/>
          </p:cNvSpPr>
          <p:nvPr/>
        </p:nvSpPr>
        <p:spPr bwMode="auto">
          <a:xfrm>
            <a:off x="5105400" y="2821781"/>
            <a:ext cx="3810000" cy="1143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0" hangingPunct="0"/>
            <a:endParaRPr lang="en-US"/>
          </a:p>
        </p:txBody>
      </p:sp>
      <p:sp>
        <p:nvSpPr>
          <p:cNvPr id="13" name="TextBox 5"/>
          <p:cNvSpPr txBox="1">
            <a:spLocks noChangeArrowheads="1"/>
          </p:cNvSpPr>
          <p:nvPr/>
        </p:nvSpPr>
        <p:spPr bwMode="auto">
          <a:xfrm>
            <a:off x="6529735" y="3006447"/>
            <a:ext cx="86747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8 years</a:t>
            </a:r>
          </a:p>
        </p:txBody>
      </p:sp>
      <p:sp>
        <p:nvSpPr>
          <p:cNvPr id="14" name="TextBox 4"/>
          <p:cNvSpPr txBox="1">
            <a:spLocks noChangeArrowheads="1"/>
          </p:cNvSpPr>
          <p:nvPr/>
        </p:nvSpPr>
        <p:spPr bwMode="auto">
          <a:xfrm>
            <a:off x="3111500" y="2821781"/>
            <a:ext cx="2514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Totals above 40”</a:t>
            </a:r>
          </a:p>
        </p:txBody>
      </p:sp>
    </p:spTree>
    <p:extLst>
      <p:ext uri="{BB962C8B-B14F-4D97-AF65-F5344CB8AC3E}">
        <p14:creationId xmlns:p14="http://schemas.microsoft.com/office/powerpoint/2010/main" val="3057153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crp_annual_precip_1896_inches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874006"/>
            <a:ext cx="9185275" cy="4983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3048000" y="1186825"/>
            <a:ext cx="33766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solidFill>
                  <a:srgbClr val="212189"/>
                </a:solidFill>
              </a:rPr>
              <a:t>Cedar Rapids Data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crp_annual_precip_1896_inches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874006"/>
            <a:ext cx="9185275" cy="4983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60" name="TextBox 3"/>
          <p:cNvSpPr txBox="1">
            <a:spLocks noChangeArrowheads="1"/>
          </p:cNvSpPr>
          <p:nvPr/>
        </p:nvSpPr>
        <p:spPr bwMode="auto">
          <a:xfrm>
            <a:off x="1066800" y="5882126"/>
            <a:ext cx="711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</a:rPr>
              <a:t>28.0”</a:t>
            </a:r>
          </a:p>
        </p:txBody>
      </p:sp>
      <p:sp>
        <p:nvSpPr>
          <p:cNvPr id="70661" name="TextBox 4"/>
          <p:cNvSpPr txBox="1">
            <a:spLocks noChangeArrowheads="1"/>
          </p:cNvSpPr>
          <p:nvPr/>
        </p:nvSpPr>
        <p:spPr bwMode="auto">
          <a:xfrm>
            <a:off x="7289800" y="5882126"/>
            <a:ext cx="711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</a:rPr>
              <a:t>37.0”</a:t>
            </a:r>
          </a:p>
        </p:txBody>
      </p:sp>
      <p:cxnSp>
        <p:nvCxnSpPr>
          <p:cNvPr id="70662" name="Straight Arrow Connector 5"/>
          <p:cNvCxnSpPr>
            <a:cxnSpLocks noChangeShapeType="1"/>
          </p:cNvCxnSpPr>
          <p:nvPr/>
        </p:nvCxnSpPr>
        <p:spPr bwMode="auto">
          <a:xfrm rot="16200000" flipV="1">
            <a:off x="342900" y="5158226"/>
            <a:ext cx="1066800" cy="381000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70663" name="Straight Arrow Connector 7"/>
          <p:cNvCxnSpPr>
            <a:cxnSpLocks noChangeShapeType="1"/>
          </p:cNvCxnSpPr>
          <p:nvPr/>
        </p:nvCxnSpPr>
        <p:spPr bwMode="auto">
          <a:xfrm rot="5400000" flipH="1" flipV="1">
            <a:off x="7411376" y="4724374"/>
            <a:ext cx="1480677" cy="834829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70664" name="TextBox 9"/>
          <p:cNvSpPr txBox="1">
            <a:spLocks noChangeArrowheads="1"/>
          </p:cNvSpPr>
          <p:nvPr/>
        </p:nvSpPr>
        <p:spPr bwMode="auto">
          <a:xfrm>
            <a:off x="3581400" y="5790051"/>
            <a:ext cx="14414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32% increase</a:t>
            </a:r>
          </a:p>
        </p:txBody>
      </p:sp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3048000" y="1186825"/>
            <a:ext cx="33766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solidFill>
                  <a:srgbClr val="212189"/>
                </a:solidFill>
              </a:rPr>
              <a:t>Cedar Rapids Data</a:t>
            </a:r>
          </a:p>
        </p:txBody>
      </p:sp>
      <p:sp>
        <p:nvSpPr>
          <p:cNvPr id="10" name="Rectangle 9"/>
          <p:cNvSpPr/>
          <p:nvPr/>
        </p:nvSpPr>
        <p:spPr>
          <a:xfrm>
            <a:off x="8613579" y="3585634"/>
            <a:ext cx="88900" cy="76199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569129" y="3738034"/>
            <a:ext cx="88900" cy="76199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crp_annual_precip_1896_inches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874006"/>
            <a:ext cx="9185275" cy="4983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60" name="TextBox 3"/>
          <p:cNvSpPr txBox="1">
            <a:spLocks noChangeArrowheads="1"/>
          </p:cNvSpPr>
          <p:nvPr/>
        </p:nvSpPr>
        <p:spPr bwMode="auto">
          <a:xfrm>
            <a:off x="1066800" y="5882126"/>
            <a:ext cx="711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</a:rPr>
              <a:t>28.0”</a:t>
            </a:r>
          </a:p>
        </p:txBody>
      </p:sp>
      <p:sp>
        <p:nvSpPr>
          <p:cNvPr id="70661" name="TextBox 4"/>
          <p:cNvSpPr txBox="1">
            <a:spLocks noChangeArrowheads="1"/>
          </p:cNvSpPr>
          <p:nvPr/>
        </p:nvSpPr>
        <p:spPr bwMode="auto">
          <a:xfrm>
            <a:off x="7289800" y="5882126"/>
            <a:ext cx="711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</a:rPr>
              <a:t>37.0”</a:t>
            </a:r>
          </a:p>
        </p:txBody>
      </p:sp>
      <p:cxnSp>
        <p:nvCxnSpPr>
          <p:cNvPr id="70662" name="Straight Arrow Connector 5"/>
          <p:cNvCxnSpPr>
            <a:cxnSpLocks noChangeShapeType="1"/>
          </p:cNvCxnSpPr>
          <p:nvPr/>
        </p:nvCxnSpPr>
        <p:spPr bwMode="auto">
          <a:xfrm rot="16200000" flipV="1">
            <a:off x="342900" y="5158226"/>
            <a:ext cx="1066800" cy="381000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70663" name="Straight Arrow Connector 7"/>
          <p:cNvCxnSpPr>
            <a:cxnSpLocks noChangeShapeType="1"/>
          </p:cNvCxnSpPr>
          <p:nvPr/>
        </p:nvCxnSpPr>
        <p:spPr bwMode="auto">
          <a:xfrm rot="5400000" flipH="1" flipV="1">
            <a:off x="7411376" y="4724374"/>
            <a:ext cx="1480677" cy="834829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70664" name="TextBox 9"/>
          <p:cNvSpPr txBox="1">
            <a:spLocks noChangeArrowheads="1"/>
          </p:cNvSpPr>
          <p:nvPr/>
        </p:nvSpPr>
        <p:spPr bwMode="auto">
          <a:xfrm>
            <a:off x="3581400" y="5790051"/>
            <a:ext cx="14414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32% increase</a:t>
            </a:r>
          </a:p>
        </p:txBody>
      </p:sp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3048000" y="1186825"/>
            <a:ext cx="33766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solidFill>
                  <a:srgbClr val="212189"/>
                </a:solidFill>
              </a:rPr>
              <a:t>Cedar Rapids Data</a:t>
            </a:r>
          </a:p>
        </p:txBody>
      </p:sp>
      <p:sp>
        <p:nvSpPr>
          <p:cNvPr id="10" name="Rectangle 9"/>
          <p:cNvSpPr/>
          <p:nvPr/>
        </p:nvSpPr>
        <p:spPr>
          <a:xfrm>
            <a:off x="8613579" y="3585634"/>
            <a:ext cx="88900" cy="76199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569129" y="3738034"/>
            <a:ext cx="88900" cy="76199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82600" y="3585634"/>
            <a:ext cx="1168400" cy="6096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572000" y="2857500"/>
            <a:ext cx="4381500" cy="123825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778000" y="2857500"/>
            <a:ext cx="23198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Years with more than 40 inches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17630" y="3726418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960533" y="3183467"/>
            <a:ext cx="418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11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4" descr="Extremes cover.tif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33562"/>
            <a:ext cx="4451015" cy="572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3" name="TextBox 6"/>
          <p:cNvSpPr txBox="1">
            <a:spLocks noChangeArrowheads="1"/>
          </p:cNvSpPr>
          <p:nvPr/>
        </p:nvSpPr>
        <p:spPr bwMode="auto">
          <a:xfrm>
            <a:off x="4925070" y="1282215"/>
            <a:ext cx="35052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solidFill>
                  <a:srgbClr val="212189"/>
                </a:solidFill>
                <a:latin typeface="Calibri" pitchFamily="29" charset="0"/>
              </a:rPr>
              <a:t>“One of the clearest trends in the United States observational record is an increasing frequency and intensity of heavy precipitation events… Over the last century there was a 50% increase in the frequency of days with precipitation over 101.6 mm (four inches) in the upper </a:t>
            </a:r>
            <a:r>
              <a:rPr lang="en-US" sz="1800" dirty="0" err="1">
                <a:solidFill>
                  <a:srgbClr val="212189"/>
                </a:solidFill>
                <a:latin typeface="Calibri" pitchFamily="29" charset="0"/>
              </a:rPr>
              <a:t>midwestern</a:t>
            </a:r>
            <a:r>
              <a:rPr lang="en-US" sz="1800" dirty="0">
                <a:solidFill>
                  <a:srgbClr val="212189"/>
                </a:solidFill>
                <a:latin typeface="Calibri" pitchFamily="29" charset="0"/>
              </a:rPr>
              <a:t> U.S.; this trend is statistically significant “</a:t>
            </a:r>
          </a:p>
        </p:txBody>
      </p:sp>
      <p:pic>
        <p:nvPicPr>
          <p:cNvPr id="76804" name="Picture 4" descr="HeavyPrecipMap.tif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09142" y="4167199"/>
            <a:ext cx="2064073" cy="218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5" name="TextBox 4"/>
          <p:cNvSpPr txBox="1">
            <a:spLocks noChangeArrowheads="1"/>
          </p:cNvSpPr>
          <p:nvPr/>
        </p:nvSpPr>
        <p:spPr bwMode="auto">
          <a:xfrm>
            <a:off x="5486400" y="6324600"/>
            <a:ext cx="36576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000">
                <a:solidFill>
                  <a:srgbClr val="B21524"/>
                </a:solidFill>
              </a:rPr>
              <a:t>Karl, T. R., J. M. Melillo, and T. C. Peterson, (eds.), 2009:  Global Climate Change Impacts in the United States. Cambridge University Press, 2009, 196pp.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Picture 1" descr="Corn yields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079625"/>
            <a:ext cx="6781800" cy="477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4" name="TextBox 2"/>
          <p:cNvSpPr txBox="1">
            <a:spLocks noChangeArrowheads="1"/>
          </p:cNvSpPr>
          <p:nvPr/>
        </p:nvSpPr>
        <p:spPr bwMode="auto">
          <a:xfrm>
            <a:off x="609600" y="1279525"/>
            <a:ext cx="79390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dirty="0">
                <a:solidFill>
                  <a:srgbClr val="0067AC"/>
                </a:solidFill>
              </a:rPr>
              <a:t>Extreme Events are Usually Detrimental</a:t>
            </a:r>
          </a:p>
        </p:txBody>
      </p:sp>
    </p:spTree>
    <p:extLst>
      <p:ext uri="{BB962C8B-B14F-4D97-AF65-F5344CB8AC3E}">
        <p14:creationId xmlns:p14="http://schemas.microsoft.com/office/powerpoint/2010/main" val="1469366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>
            <a:spLocks noChangeArrowheads="1"/>
          </p:cNvSpPr>
          <p:nvPr/>
        </p:nvSpPr>
        <p:spPr bwMode="auto">
          <a:xfrm>
            <a:off x="3048000" y="1186825"/>
            <a:ext cx="33766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solidFill>
                  <a:srgbClr val="212189"/>
                </a:solidFill>
              </a:rPr>
              <a:t>Cedar Rapids Data</a:t>
            </a:r>
          </a:p>
        </p:txBody>
      </p:sp>
      <p:pic>
        <p:nvPicPr>
          <p:cNvPr id="3" name="Picture 2" descr="CedarRapidsExtremePrecip2010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86825"/>
            <a:ext cx="9141623" cy="5671175"/>
          </a:xfrm>
          <a:prstGeom prst="rect">
            <a:avLst/>
          </a:prstGeom>
        </p:spPr>
      </p:pic>
      <p:cxnSp>
        <p:nvCxnSpPr>
          <p:cNvPr id="4" name="Straight Arrow Connector 7"/>
          <p:cNvCxnSpPr>
            <a:cxnSpLocks noChangeShapeType="1"/>
          </p:cNvCxnSpPr>
          <p:nvPr/>
        </p:nvCxnSpPr>
        <p:spPr bwMode="auto">
          <a:xfrm flipH="1" flipV="1">
            <a:off x="880533" y="5012268"/>
            <a:ext cx="914400" cy="767820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6" name="Straight Arrow Connector 7"/>
          <p:cNvCxnSpPr>
            <a:cxnSpLocks noChangeShapeType="1"/>
          </p:cNvCxnSpPr>
          <p:nvPr/>
        </p:nvCxnSpPr>
        <p:spPr bwMode="auto">
          <a:xfrm flipV="1">
            <a:off x="8001000" y="4311650"/>
            <a:ext cx="711200" cy="1560513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6848475" y="5609432"/>
            <a:ext cx="9717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</a:rPr>
              <a:t>6.0 </a:t>
            </a:r>
            <a:r>
              <a:rPr lang="en-US" sz="1800" b="1" dirty="0">
                <a:solidFill>
                  <a:srgbClr val="FF0000"/>
                </a:solidFill>
              </a:rPr>
              <a:t>days</a:t>
            </a:r>
          </a:p>
        </p:txBody>
      </p:sp>
      <p:sp>
        <p:nvSpPr>
          <p:cNvPr id="8" name="TextBox 9"/>
          <p:cNvSpPr txBox="1">
            <a:spLocks noChangeArrowheads="1"/>
          </p:cNvSpPr>
          <p:nvPr/>
        </p:nvSpPr>
        <p:spPr bwMode="auto">
          <a:xfrm>
            <a:off x="3048000" y="5590382"/>
            <a:ext cx="14414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67% </a:t>
            </a:r>
            <a:r>
              <a:rPr lang="en-US" b="1" dirty="0">
                <a:solidFill>
                  <a:srgbClr val="FF0000"/>
                </a:solidFill>
              </a:rPr>
              <a:t>increase</a:t>
            </a:r>
          </a:p>
        </p:txBody>
      </p:sp>
      <p:sp>
        <p:nvSpPr>
          <p:cNvPr id="12" name="TextBox 3"/>
          <p:cNvSpPr txBox="1">
            <a:spLocks noChangeArrowheads="1"/>
          </p:cNvSpPr>
          <p:nvPr/>
        </p:nvSpPr>
        <p:spPr bwMode="auto">
          <a:xfrm>
            <a:off x="1794933" y="5595144"/>
            <a:ext cx="9717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3.6</a:t>
            </a:r>
            <a:r>
              <a:rPr lang="en-US" sz="1800" b="1" dirty="0" smtClean="0">
                <a:solidFill>
                  <a:srgbClr val="FF0000"/>
                </a:solidFill>
              </a:rPr>
              <a:t> </a:t>
            </a:r>
            <a:r>
              <a:rPr lang="en-US" sz="1800" b="1" dirty="0">
                <a:solidFill>
                  <a:srgbClr val="FF0000"/>
                </a:solidFill>
              </a:rPr>
              <a:t>days</a:t>
            </a:r>
          </a:p>
        </p:txBody>
      </p:sp>
    </p:spTree>
    <p:extLst>
      <p:ext uri="{BB962C8B-B14F-4D97-AF65-F5344CB8AC3E}">
        <p14:creationId xmlns:p14="http://schemas.microsoft.com/office/powerpoint/2010/main" val="12598374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143000"/>
            <a:ext cx="77724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4400" b="1" dirty="0">
                <a:solidFill>
                  <a:srgbClr val="212189"/>
                </a:solidFill>
                <a:latin typeface="Arial" pitchFamily="-112" charset="0"/>
              </a:rPr>
              <a:t>Outline</a:t>
            </a:r>
            <a:endParaRPr lang="en-US" sz="4400" dirty="0">
              <a:solidFill>
                <a:srgbClr val="212189"/>
              </a:solidFill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79333" y="1981199"/>
            <a:ext cx="4967817" cy="430953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charset="2"/>
              <a:buChar char=""/>
              <a:defRPr/>
            </a:pPr>
            <a:r>
              <a:rPr lang="en-US" dirty="0" smtClean="0">
                <a:solidFill>
                  <a:srgbClr val="2A3F9C"/>
                </a:solidFill>
                <a:latin typeface="Arial" charset="0"/>
              </a:rPr>
              <a:t>Recent changes in climate of the Midwest</a:t>
            </a:r>
          </a:p>
          <a:p>
            <a:pPr>
              <a:lnSpc>
                <a:spcPct val="90000"/>
              </a:lnSpc>
              <a:buFont typeface="Wingdings" charset="2"/>
              <a:buChar char=""/>
              <a:defRPr/>
            </a:pPr>
            <a:r>
              <a:rPr lang="en-US" dirty="0" smtClean="0">
                <a:solidFill>
                  <a:srgbClr val="2A3F9C"/>
                </a:solidFill>
                <a:latin typeface="Arial" charset="0"/>
              </a:rPr>
              <a:t>Focus on extremes</a:t>
            </a:r>
          </a:p>
          <a:p>
            <a:pPr>
              <a:lnSpc>
                <a:spcPct val="90000"/>
              </a:lnSpc>
              <a:buFont typeface="Wingdings" charset="2"/>
              <a:buChar char=""/>
              <a:defRPr/>
            </a:pPr>
            <a:r>
              <a:rPr lang="en-US" dirty="0" smtClean="0">
                <a:solidFill>
                  <a:srgbClr val="2A3F9C"/>
                </a:solidFill>
                <a:latin typeface="Arial" charset="0"/>
              </a:rPr>
              <a:t>Producer adaptation to climate change</a:t>
            </a:r>
          </a:p>
          <a:p>
            <a:pPr>
              <a:lnSpc>
                <a:spcPct val="90000"/>
              </a:lnSpc>
              <a:buFont typeface="Wingdings" charset="2"/>
              <a:buChar char=""/>
              <a:defRPr/>
            </a:pPr>
            <a:r>
              <a:rPr lang="en-US" dirty="0" smtClean="0">
                <a:solidFill>
                  <a:srgbClr val="2A3F9C"/>
                </a:solidFill>
                <a:latin typeface="Arial" charset="0"/>
              </a:rPr>
              <a:t>Future projections of extreme precipitation</a:t>
            </a:r>
          </a:p>
        </p:txBody>
      </p:sp>
      <p:pic>
        <p:nvPicPr>
          <p:cNvPr id="4" name="Content Placeholder 5" descr="Slide15.gif"/>
          <p:cNvPicPr>
            <a:picLocks noChangeAspect="1"/>
          </p:cNvPicPr>
          <p:nvPr/>
        </p:nvPicPr>
        <p:blipFill>
          <a:blip r:embed="rId3"/>
          <a:srcRect l="-20833" r="-20833"/>
          <a:stretch>
            <a:fillRect/>
          </a:stretch>
        </p:blipFill>
        <p:spPr>
          <a:xfrm>
            <a:off x="-440267" y="3674534"/>
            <a:ext cx="4605867" cy="243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>
            <a:spLocks noChangeArrowheads="1"/>
          </p:cNvSpPr>
          <p:nvPr/>
        </p:nvSpPr>
        <p:spPr bwMode="auto">
          <a:xfrm>
            <a:off x="3048000" y="1186825"/>
            <a:ext cx="33766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solidFill>
                  <a:srgbClr val="212189"/>
                </a:solidFill>
              </a:rPr>
              <a:t>Cedar Rapids Data</a:t>
            </a:r>
          </a:p>
        </p:txBody>
      </p:sp>
      <p:pic>
        <p:nvPicPr>
          <p:cNvPr id="3" name="Picture 2" descr="CedarRapidsExtremePrecip2010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86825"/>
            <a:ext cx="9141623" cy="5671175"/>
          </a:xfrm>
          <a:prstGeom prst="rect">
            <a:avLst/>
          </a:prstGeom>
        </p:spPr>
      </p:pic>
      <p:cxnSp>
        <p:nvCxnSpPr>
          <p:cNvPr id="4" name="Straight Arrow Connector 7"/>
          <p:cNvCxnSpPr>
            <a:cxnSpLocks noChangeShapeType="1"/>
          </p:cNvCxnSpPr>
          <p:nvPr/>
        </p:nvCxnSpPr>
        <p:spPr bwMode="auto">
          <a:xfrm flipH="1" flipV="1">
            <a:off x="880533" y="5012268"/>
            <a:ext cx="914400" cy="767820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1794933" y="5595144"/>
            <a:ext cx="9717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3.6</a:t>
            </a:r>
            <a:r>
              <a:rPr lang="en-US" sz="1800" b="1" dirty="0" smtClean="0">
                <a:solidFill>
                  <a:srgbClr val="FF0000"/>
                </a:solidFill>
              </a:rPr>
              <a:t> </a:t>
            </a:r>
            <a:r>
              <a:rPr lang="en-US" sz="1800" b="1" dirty="0">
                <a:solidFill>
                  <a:srgbClr val="FF0000"/>
                </a:solidFill>
              </a:rPr>
              <a:t>days</a:t>
            </a:r>
          </a:p>
        </p:txBody>
      </p:sp>
      <p:cxnSp>
        <p:nvCxnSpPr>
          <p:cNvPr id="6" name="Straight Arrow Connector 7"/>
          <p:cNvCxnSpPr>
            <a:cxnSpLocks noChangeShapeType="1"/>
          </p:cNvCxnSpPr>
          <p:nvPr/>
        </p:nvCxnSpPr>
        <p:spPr bwMode="auto">
          <a:xfrm flipV="1">
            <a:off x="8001000" y="4311650"/>
            <a:ext cx="711200" cy="1560513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6848475" y="5609432"/>
            <a:ext cx="9717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</a:rPr>
              <a:t>6.0 </a:t>
            </a:r>
            <a:r>
              <a:rPr lang="en-US" sz="1800" b="1" dirty="0">
                <a:solidFill>
                  <a:srgbClr val="FF0000"/>
                </a:solidFill>
              </a:rPr>
              <a:t>days</a:t>
            </a:r>
          </a:p>
        </p:txBody>
      </p:sp>
      <p:sp>
        <p:nvSpPr>
          <p:cNvPr id="8" name="TextBox 9"/>
          <p:cNvSpPr txBox="1">
            <a:spLocks noChangeArrowheads="1"/>
          </p:cNvSpPr>
          <p:nvPr/>
        </p:nvSpPr>
        <p:spPr bwMode="auto">
          <a:xfrm>
            <a:off x="3048000" y="5590382"/>
            <a:ext cx="14414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67% </a:t>
            </a:r>
            <a:r>
              <a:rPr lang="en-US" b="1" dirty="0">
                <a:solidFill>
                  <a:srgbClr val="FF0000"/>
                </a:solidFill>
              </a:rPr>
              <a:t>increase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H="1" flipV="1">
            <a:off x="4762500" y="2731532"/>
            <a:ext cx="12700" cy="322818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746340" y="344170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80533" y="2088634"/>
            <a:ext cx="54938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Number of Years with More than 8 Occurrences:  0 =&gt; 9</a:t>
            </a:r>
          </a:p>
          <a:p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74345" y="344170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0048663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M_Precip_G125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0103"/>
            <a:ext cx="9144000" cy="567789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49301" y="2141835"/>
            <a:ext cx="5493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Number of Years with More than 8 Occurrences:  2 =&gt; 7</a:t>
            </a:r>
          </a:p>
        </p:txBody>
      </p:sp>
      <p:cxnSp>
        <p:nvCxnSpPr>
          <p:cNvPr id="4" name="Straight Connector 3"/>
          <p:cNvCxnSpPr/>
          <p:nvPr/>
        </p:nvCxnSpPr>
        <p:spPr>
          <a:xfrm flipH="1" flipV="1">
            <a:off x="4762500" y="2731532"/>
            <a:ext cx="12700" cy="322818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7"/>
          <p:cNvCxnSpPr>
            <a:cxnSpLocks noChangeShapeType="1"/>
          </p:cNvCxnSpPr>
          <p:nvPr/>
        </p:nvCxnSpPr>
        <p:spPr bwMode="auto">
          <a:xfrm flipH="1" flipV="1">
            <a:off x="749301" y="4876800"/>
            <a:ext cx="131232" cy="898248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880533" y="5775048"/>
            <a:ext cx="9717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3.8</a:t>
            </a:r>
            <a:r>
              <a:rPr lang="en-US" sz="1800" b="1" dirty="0" smtClean="0">
                <a:solidFill>
                  <a:srgbClr val="FF0000"/>
                </a:solidFill>
              </a:rPr>
              <a:t> </a:t>
            </a:r>
            <a:r>
              <a:rPr lang="en-US" sz="1800" b="1" dirty="0">
                <a:solidFill>
                  <a:srgbClr val="FF0000"/>
                </a:solidFill>
              </a:rPr>
              <a:t>days</a:t>
            </a:r>
          </a:p>
        </p:txBody>
      </p:sp>
      <p:sp>
        <p:nvSpPr>
          <p:cNvPr id="7" name="TextBox 9"/>
          <p:cNvSpPr txBox="1">
            <a:spLocks noChangeArrowheads="1"/>
          </p:cNvSpPr>
          <p:nvPr/>
        </p:nvSpPr>
        <p:spPr bwMode="auto">
          <a:xfrm>
            <a:off x="3048000" y="5775048"/>
            <a:ext cx="14414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3</a:t>
            </a:r>
            <a:r>
              <a:rPr lang="en-US" b="1" dirty="0" smtClean="0">
                <a:solidFill>
                  <a:srgbClr val="FF0000"/>
                </a:solidFill>
              </a:rPr>
              <a:t>7% </a:t>
            </a:r>
            <a:r>
              <a:rPr lang="en-US" b="1" dirty="0">
                <a:solidFill>
                  <a:srgbClr val="FF0000"/>
                </a:solidFill>
              </a:rPr>
              <a:t>increase</a:t>
            </a: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6848475" y="5609432"/>
            <a:ext cx="9717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5.2</a:t>
            </a:r>
            <a:r>
              <a:rPr lang="en-US" sz="1800" b="1" dirty="0" smtClean="0">
                <a:solidFill>
                  <a:srgbClr val="FF0000"/>
                </a:solidFill>
              </a:rPr>
              <a:t> </a:t>
            </a:r>
            <a:r>
              <a:rPr lang="en-US" sz="1800" b="1" dirty="0">
                <a:solidFill>
                  <a:srgbClr val="FF0000"/>
                </a:solidFill>
              </a:rPr>
              <a:t>days</a:t>
            </a:r>
          </a:p>
        </p:txBody>
      </p:sp>
      <p:cxnSp>
        <p:nvCxnSpPr>
          <p:cNvPr id="9" name="Straight Arrow Connector 7"/>
          <p:cNvCxnSpPr>
            <a:cxnSpLocks noChangeShapeType="1"/>
          </p:cNvCxnSpPr>
          <p:nvPr/>
        </p:nvCxnSpPr>
        <p:spPr bwMode="auto">
          <a:xfrm flipV="1">
            <a:off x="8001000" y="4311650"/>
            <a:ext cx="711200" cy="1560513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10" name="TextBox 9"/>
          <p:cNvSpPr txBox="1"/>
          <p:nvPr/>
        </p:nvSpPr>
        <p:spPr>
          <a:xfrm>
            <a:off x="7049844" y="2770664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48000" y="2795032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884637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M_Precip_G125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410" y="1219200"/>
            <a:ext cx="6206590" cy="38539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72157" y="5073134"/>
            <a:ext cx="5063480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08F24"/>
                </a:solidFill>
              </a:rPr>
              <a:t>Return Periods for Years With X Days </a:t>
            </a:r>
            <a:r>
              <a:rPr lang="en-US" dirty="0">
                <a:solidFill>
                  <a:srgbClr val="708F24"/>
                </a:solidFill>
              </a:rPr>
              <a:t>H</a:t>
            </a:r>
            <a:r>
              <a:rPr lang="en-US" dirty="0" smtClean="0">
                <a:solidFill>
                  <a:srgbClr val="708F24"/>
                </a:solidFill>
              </a:rPr>
              <a:t>aving &gt; 1.25”</a:t>
            </a:r>
          </a:p>
          <a:p>
            <a:r>
              <a:rPr lang="en-US" dirty="0" smtClean="0"/>
              <a:t>					</a:t>
            </a:r>
            <a:r>
              <a:rPr lang="en-US" sz="1600" b="1" dirty="0" smtClean="0"/>
              <a:t>w 10% </a:t>
            </a:r>
            <a:r>
              <a:rPr lang="en-US" sz="1600" b="1" dirty="0" err="1" smtClean="0"/>
              <a:t>incr</a:t>
            </a:r>
            <a:r>
              <a:rPr lang="en-US" sz="1600" b="1" dirty="0" smtClean="0"/>
              <a:t> mean</a:t>
            </a:r>
            <a:endParaRPr lang="en-US" sz="1600" b="1" dirty="0"/>
          </a:p>
          <a:p>
            <a:r>
              <a:rPr lang="en-US" sz="1600" dirty="0" smtClean="0">
                <a:solidFill>
                  <a:srgbClr val="708F24"/>
                </a:solidFill>
              </a:rPr>
              <a:t>12 days		  6.5 y	  </a:t>
            </a:r>
            <a:r>
              <a:rPr lang="en-US" sz="1600" dirty="0">
                <a:solidFill>
                  <a:srgbClr val="708F24"/>
                </a:solidFill>
              </a:rPr>
              <a:t> </a:t>
            </a:r>
            <a:r>
              <a:rPr lang="en-US" sz="1600" dirty="0" smtClean="0">
                <a:solidFill>
                  <a:srgbClr val="708F24"/>
                </a:solidFill>
              </a:rPr>
              <a:t> 6 y	</a:t>
            </a:r>
          </a:p>
          <a:p>
            <a:r>
              <a:rPr lang="en-US" sz="1600" dirty="0" smtClean="0">
                <a:solidFill>
                  <a:srgbClr val="708F24"/>
                </a:solidFill>
              </a:rPr>
              <a:t>15 days		   11 y	    9 y</a:t>
            </a:r>
          </a:p>
          <a:p>
            <a:r>
              <a:rPr lang="en-US" sz="1600" dirty="0" smtClean="0">
                <a:solidFill>
                  <a:srgbClr val="708F24"/>
                </a:solidFill>
              </a:rPr>
              <a:t>20 days		   29 y	  22 y</a:t>
            </a:r>
          </a:p>
          <a:p>
            <a:r>
              <a:rPr lang="en-US" sz="1600" dirty="0" smtClean="0">
                <a:solidFill>
                  <a:srgbClr val="708F24"/>
                </a:solidFill>
              </a:rPr>
              <a:t>22 days		   42 y 	  30 y</a:t>
            </a:r>
            <a:endParaRPr lang="en-US" sz="1600" dirty="0">
              <a:solidFill>
                <a:srgbClr val="708F24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1600" y="1600200"/>
            <a:ext cx="2870200" cy="3908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708F24"/>
                </a:solidFill>
              </a:rPr>
              <a:t>Estimates for Future Numbers of Days Per Year With Precipitation Exceeding 1.25”</a:t>
            </a:r>
            <a:r>
              <a:rPr lang="en-US" sz="2400" b="1" dirty="0">
                <a:solidFill>
                  <a:srgbClr val="708F24"/>
                </a:solidFill>
              </a:rPr>
              <a:t> </a:t>
            </a:r>
            <a:endParaRPr lang="en-US" sz="2400" b="1" dirty="0" smtClean="0">
              <a:solidFill>
                <a:srgbClr val="708F24"/>
              </a:solidFill>
            </a:endParaRPr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16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Based </a:t>
            </a:r>
            <a:r>
              <a:rPr lang="en-US" sz="16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on the </a:t>
            </a:r>
            <a:r>
              <a:rPr lang="en-US" sz="160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Gumbel</a:t>
            </a:r>
            <a:r>
              <a:rPr lang="en-US" sz="16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Extreme Value </a:t>
            </a:r>
            <a:r>
              <a:rPr lang="en-US" sz="16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Distribution using data from 1991-2010 assuming a stationary climate over that period. </a:t>
            </a:r>
            <a:endParaRPr lang="en-US" sz="16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8709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llow corn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5266"/>
            <a:ext cx="9144000" cy="5782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935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ully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143000"/>
            <a:ext cx="9144001" cy="57277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1" y="6488668"/>
            <a:ext cx="2286001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Photo courtesy of RM Cruse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908043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N025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7675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09400" y="1125696"/>
            <a:ext cx="747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67AC"/>
                </a:solidFill>
              </a:rPr>
              <a:t>Amplification of the Seasonality of Precipitation</a:t>
            </a:r>
            <a:endParaRPr lang="en-US" sz="2800" b="1" dirty="0">
              <a:solidFill>
                <a:srgbClr val="0067A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513505"/>
            <a:ext cx="9093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67AC"/>
                </a:solidFill>
              </a:rPr>
              <a:t>Spring</a:t>
            </a:r>
            <a:endParaRPr lang="en-US" sz="1600" b="1" dirty="0">
              <a:solidFill>
                <a:srgbClr val="0067AC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55068" y="4409952"/>
            <a:ext cx="9093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67AC"/>
                </a:solidFill>
              </a:rPr>
              <a:t>Winter</a:t>
            </a:r>
            <a:endParaRPr lang="en-US" sz="1600" b="1" dirty="0">
              <a:solidFill>
                <a:srgbClr val="0067AC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4429973"/>
            <a:ext cx="9093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67AC"/>
                </a:solidFill>
              </a:rPr>
              <a:t>Summer</a:t>
            </a:r>
            <a:endParaRPr lang="en-US" sz="1600" b="1" dirty="0">
              <a:solidFill>
                <a:srgbClr val="0067AC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03366" y="1547371"/>
            <a:ext cx="9093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67AC"/>
                </a:solidFill>
              </a:rPr>
              <a:t>Fall</a:t>
            </a:r>
            <a:endParaRPr lang="en-US" sz="1600" b="1" dirty="0">
              <a:solidFill>
                <a:srgbClr val="0067AC"/>
              </a:solidFill>
            </a:endParaRPr>
          </a:p>
        </p:txBody>
      </p:sp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45561"/>
            <a:ext cx="4683631" cy="2171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22800" y="1845561"/>
            <a:ext cx="4521200" cy="2171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39" y="4727170"/>
            <a:ext cx="4595127" cy="2130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48873" y="4727170"/>
            <a:ext cx="4595127" cy="2130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9206918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09400" y="1125696"/>
            <a:ext cx="747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67AC"/>
                </a:solidFill>
              </a:rPr>
              <a:t>Amplification of the Seasonality of Precipitation</a:t>
            </a:r>
            <a:endParaRPr lang="en-US" sz="2800" b="1" dirty="0">
              <a:solidFill>
                <a:srgbClr val="0067A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513505"/>
            <a:ext cx="9093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67AC"/>
                </a:solidFill>
              </a:rPr>
              <a:t>Spring</a:t>
            </a:r>
            <a:endParaRPr lang="en-US" sz="1600" b="1" dirty="0">
              <a:solidFill>
                <a:srgbClr val="0067AC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55068" y="4409952"/>
            <a:ext cx="9093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67AC"/>
                </a:solidFill>
              </a:rPr>
              <a:t>Winter</a:t>
            </a:r>
            <a:endParaRPr lang="en-US" sz="1600" b="1" dirty="0">
              <a:solidFill>
                <a:srgbClr val="0067AC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4429973"/>
            <a:ext cx="9093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67AC"/>
                </a:solidFill>
              </a:rPr>
              <a:t>Summer</a:t>
            </a:r>
            <a:endParaRPr lang="en-US" sz="1600" b="1" dirty="0">
              <a:solidFill>
                <a:srgbClr val="0067AC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03366" y="1547371"/>
            <a:ext cx="9093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67AC"/>
                </a:solidFill>
              </a:rPr>
              <a:t>Fall</a:t>
            </a:r>
            <a:endParaRPr lang="en-US" sz="1600" b="1" dirty="0">
              <a:solidFill>
                <a:srgbClr val="0067AC"/>
              </a:solidFill>
            </a:endParaRPr>
          </a:p>
        </p:txBody>
      </p:sp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45561"/>
            <a:ext cx="4683631" cy="2171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22800" y="1845561"/>
            <a:ext cx="4521200" cy="2171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39" y="4727170"/>
            <a:ext cx="4595127" cy="2130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48873" y="4727170"/>
            <a:ext cx="4595127" cy="2130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Oval 16"/>
          <p:cNvSpPr/>
          <p:nvPr/>
        </p:nvSpPr>
        <p:spPr>
          <a:xfrm>
            <a:off x="4824700" y="1360314"/>
            <a:ext cx="4319300" cy="2837306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9900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09399" y="4026775"/>
            <a:ext cx="3606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21.2 =&gt; 25.3 inches </a:t>
            </a:r>
            <a:r>
              <a:rPr lang="en-US" b="1" dirty="0" smtClean="0">
                <a:solidFill>
                  <a:srgbClr val="0067AC"/>
                </a:solidFill>
              </a:rPr>
              <a:t>(22% increase)</a:t>
            </a:r>
            <a:endParaRPr lang="en-US" b="1" dirty="0">
              <a:solidFill>
                <a:srgbClr val="0067AC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58066" y="4026775"/>
            <a:ext cx="3606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12.1 =&gt; 10.5 inches </a:t>
            </a:r>
            <a:r>
              <a:rPr lang="en-US" b="1" dirty="0" smtClean="0">
                <a:solidFill>
                  <a:srgbClr val="843400"/>
                </a:solidFill>
              </a:rPr>
              <a:t>(13% decrease)</a:t>
            </a:r>
            <a:endParaRPr lang="en-US" b="1" dirty="0">
              <a:solidFill>
                <a:srgbClr val="8434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09400" y="1125696"/>
            <a:ext cx="747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67AC"/>
                </a:solidFill>
              </a:rPr>
              <a:t>Amplification of the Seasonality of Precipitation</a:t>
            </a:r>
            <a:endParaRPr lang="en-US" sz="2800" b="1" dirty="0">
              <a:solidFill>
                <a:srgbClr val="0067A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513505"/>
            <a:ext cx="9093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67AC"/>
                </a:solidFill>
              </a:rPr>
              <a:t>Spring</a:t>
            </a:r>
            <a:endParaRPr lang="en-US" sz="1600" b="1" dirty="0">
              <a:solidFill>
                <a:srgbClr val="0067AC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55068" y="4409952"/>
            <a:ext cx="9093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67AC"/>
                </a:solidFill>
              </a:rPr>
              <a:t>Winter</a:t>
            </a:r>
            <a:endParaRPr lang="en-US" sz="1600" b="1" dirty="0">
              <a:solidFill>
                <a:srgbClr val="0067AC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4429973"/>
            <a:ext cx="9093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67AC"/>
                </a:solidFill>
              </a:rPr>
              <a:t>Summer</a:t>
            </a:r>
            <a:endParaRPr lang="en-US" sz="1600" b="1" dirty="0">
              <a:solidFill>
                <a:srgbClr val="0067AC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03366" y="1547371"/>
            <a:ext cx="9093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67AC"/>
                </a:solidFill>
              </a:rPr>
              <a:t>Fall</a:t>
            </a:r>
            <a:endParaRPr lang="en-US" sz="1600" b="1" dirty="0">
              <a:solidFill>
                <a:srgbClr val="0067AC"/>
              </a:solidFill>
            </a:endParaRPr>
          </a:p>
        </p:txBody>
      </p:sp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45561"/>
            <a:ext cx="4683631" cy="2171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22800" y="1845561"/>
            <a:ext cx="4521200" cy="2171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39" y="4727170"/>
            <a:ext cx="4595127" cy="2130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48873" y="4727170"/>
            <a:ext cx="4595127" cy="2130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" name="Straight Arrow Connector 2"/>
          <p:cNvCxnSpPr/>
          <p:nvPr/>
        </p:nvCxnSpPr>
        <p:spPr>
          <a:xfrm flipH="1">
            <a:off x="4385733" y="4026775"/>
            <a:ext cx="1" cy="700395"/>
          </a:xfrm>
          <a:prstGeom prst="straightConnector1">
            <a:avLst/>
          </a:prstGeom>
          <a:ln w="57150" cmpd="sng">
            <a:solidFill>
              <a:srgbClr val="0000FF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8676800" y="4017432"/>
            <a:ext cx="1" cy="700395"/>
          </a:xfrm>
          <a:prstGeom prst="straightConnector1">
            <a:avLst/>
          </a:prstGeom>
          <a:ln w="57150" cmpd="sng">
            <a:solidFill>
              <a:srgbClr val="8434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20407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9199"/>
            <a:ext cx="8229600" cy="101600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Mean Summer (JJA) Dew-Point Temperatures for Des Moines, IA</a:t>
            </a:r>
            <a:endParaRPr lang="en-US" dirty="0"/>
          </a:p>
        </p:txBody>
      </p:sp>
      <p:pic>
        <p:nvPicPr>
          <p:cNvPr id="6" name="Picture 5" descr="DSM_JJA_7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34" y="2217718"/>
            <a:ext cx="7315932" cy="464028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282662" y="3453368"/>
            <a:ext cx="2274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Rise of 3</a:t>
            </a:r>
            <a:r>
              <a:rPr lang="en-US" b="1" baseline="30000" dirty="0" smtClean="0">
                <a:solidFill>
                  <a:srgbClr val="FF0000"/>
                </a:solidFill>
              </a:rPr>
              <a:t>o</a:t>
            </a:r>
            <a:r>
              <a:rPr lang="en-US" b="1" dirty="0" smtClean="0">
                <a:solidFill>
                  <a:srgbClr val="FF0000"/>
                </a:solidFill>
              </a:rPr>
              <a:t>F in 42 years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33326" y="3822700"/>
            <a:ext cx="3716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12% rise in water content in 42 years 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882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TextBox 3"/>
          <p:cNvSpPr txBox="1">
            <a:spLocks noChangeArrowheads="1"/>
          </p:cNvSpPr>
          <p:nvPr/>
        </p:nvSpPr>
        <p:spPr bwMode="auto">
          <a:xfrm>
            <a:off x="1178769" y="1326257"/>
            <a:ext cx="666154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000" b="1" dirty="0" smtClean="0">
                <a:solidFill>
                  <a:srgbClr val="000090"/>
                </a:solidFill>
                <a:ea typeface="Arial" pitchFamily="29" charset="0"/>
                <a:cs typeface="Arial" pitchFamily="29" charset="0"/>
              </a:rPr>
              <a:t>Iowa State</a:t>
            </a:r>
            <a:r>
              <a:rPr lang="en-US" sz="4000" b="1" dirty="0">
                <a:solidFill>
                  <a:srgbClr val="000090"/>
                </a:solidFill>
                <a:ea typeface="Arial" pitchFamily="29" charset="0"/>
                <a:cs typeface="Arial" pitchFamily="29" charset="0"/>
              </a:rPr>
              <a:t>-Wide Average Data</a:t>
            </a:r>
          </a:p>
        </p:txBody>
      </p:sp>
      <p:pic>
        <p:nvPicPr>
          <p:cNvPr id="2" name="Picture 1" descr="StatewideFrostFre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034143"/>
            <a:ext cx="9218367" cy="4865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779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9664"/>
            <a:ext cx="83058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3600" dirty="0" smtClean="0"/>
              <a:t>Iowa Agricultural Producers are </a:t>
            </a:r>
            <a:r>
              <a:rPr lang="en-US" dirty="0" smtClean="0"/>
              <a:t>Adapting to Climate Change</a:t>
            </a:r>
            <a:r>
              <a:rPr lang="en-US" sz="3600" dirty="0" smtClean="0"/>
              <a:t>: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63525"/>
            <a:ext cx="7391400" cy="4013475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itchFamily="-112" charset="2"/>
              <a:buChar char=""/>
              <a:defRPr/>
            </a:pPr>
            <a:r>
              <a:rPr lang="en-US" sz="2000" dirty="0" smtClean="0">
                <a:solidFill>
                  <a:srgbClr val="0067AC"/>
                </a:solidFill>
              </a:rPr>
              <a:t>Longer growing season:  </a:t>
            </a:r>
            <a:r>
              <a:rPr lang="en-US" sz="2000" dirty="0" smtClean="0">
                <a:solidFill>
                  <a:srgbClr val="708F24"/>
                </a:solidFill>
              </a:rPr>
              <a:t>plant earlier, plant longer season hybrids, harvest later</a:t>
            </a:r>
          </a:p>
          <a:p>
            <a:pPr>
              <a:buFont typeface="Wingdings" pitchFamily="-112" charset="2"/>
              <a:buChar char=""/>
              <a:defRPr/>
            </a:pPr>
            <a:r>
              <a:rPr lang="en-US" sz="2000" dirty="0" smtClean="0">
                <a:solidFill>
                  <a:srgbClr val="0067AC"/>
                </a:solidFill>
              </a:rPr>
              <a:t>Wetter springs</a:t>
            </a:r>
            <a:r>
              <a:rPr lang="en-US" sz="2000" dirty="0" smtClean="0">
                <a:solidFill>
                  <a:srgbClr val="708F24"/>
                </a:solidFill>
              </a:rPr>
              <a:t>:  larger machinery enables planting in smaller weather windows</a:t>
            </a:r>
          </a:p>
          <a:p>
            <a:pPr>
              <a:buFont typeface="Wingdings" pitchFamily="-112" charset="2"/>
              <a:buChar char=""/>
              <a:defRPr/>
            </a:pPr>
            <a:r>
              <a:rPr lang="en-US" sz="2000" dirty="0" smtClean="0">
                <a:solidFill>
                  <a:srgbClr val="0067AC"/>
                </a:solidFill>
              </a:rPr>
              <a:t>More summer precipitation</a:t>
            </a:r>
            <a:r>
              <a:rPr lang="en-US" sz="2000" dirty="0" smtClean="0">
                <a:solidFill>
                  <a:srgbClr val="708F24"/>
                </a:solidFill>
              </a:rPr>
              <a:t>:  higher planting densities for higher yields</a:t>
            </a:r>
          </a:p>
          <a:p>
            <a:pPr>
              <a:buFont typeface="Wingdings" pitchFamily="-112" charset="2"/>
              <a:buChar char=""/>
              <a:defRPr/>
            </a:pPr>
            <a:r>
              <a:rPr lang="en-US" sz="2000" dirty="0" smtClean="0">
                <a:solidFill>
                  <a:srgbClr val="0067AC"/>
                </a:solidFill>
              </a:rPr>
              <a:t>Wetter springs and summers:  </a:t>
            </a:r>
            <a:r>
              <a:rPr lang="en-US" sz="2000" dirty="0" smtClean="0">
                <a:solidFill>
                  <a:srgbClr val="708F24"/>
                </a:solidFill>
              </a:rPr>
              <a:t>more subsurface drainage tile is being installed, closer spacing, sloped surfaces</a:t>
            </a:r>
          </a:p>
          <a:p>
            <a:pPr>
              <a:buFont typeface="Wingdings" pitchFamily="-112" charset="2"/>
              <a:buChar char=""/>
              <a:defRPr/>
            </a:pPr>
            <a:r>
              <a:rPr lang="en-US" sz="2000" dirty="0" smtClean="0">
                <a:solidFill>
                  <a:srgbClr val="0067AC"/>
                </a:solidFill>
              </a:rPr>
              <a:t>Fewer extreme heat events:  </a:t>
            </a:r>
            <a:r>
              <a:rPr lang="en-US" sz="2000" dirty="0" smtClean="0">
                <a:solidFill>
                  <a:srgbClr val="708F24"/>
                </a:solidFill>
              </a:rPr>
              <a:t>higher planting densities, fewer pollination failures</a:t>
            </a:r>
          </a:p>
          <a:p>
            <a:pPr>
              <a:buFont typeface="Wingdings" pitchFamily="-112" charset="2"/>
              <a:buChar char=""/>
              <a:defRPr/>
            </a:pPr>
            <a:r>
              <a:rPr lang="en-US" sz="2000" dirty="0" smtClean="0">
                <a:solidFill>
                  <a:srgbClr val="0067AC"/>
                </a:solidFill>
              </a:rPr>
              <a:t>Higher humidity:</a:t>
            </a:r>
            <a:r>
              <a:rPr lang="en-US" sz="2000" dirty="0" smtClean="0">
                <a:solidFill>
                  <a:srgbClr val="C2251F"/>
                </a:solidFill>
              </a:rPr>
              <a:t>  </a:t>
            </a:r>
            <a:r>
              <a:rPr lang="en-US" sz="2000" dirty="0" smtClean="0">
                <a:solidFill>
                  <a:srgbClr val="708F24"/>
                </a:solidFill>
              </a:rPr>
              <a:t>more spraying for pathogens favored by moist conditions. more problems with fall crop dry-down, wider bean heads for faster harvest due to shorter harvest period during the daytime.</a:t>
            </a:r>
          </a:p>
          <a:p>
            <a:pPr>
              <a:buFont typeface="Wingdings" pitchFamily="-112" charset="2"/>
              <a:buChar char=""/>
              <a:defRPr/>
            </a:pPr>
            <a:r>
              <a:rPr lang="en-US" sz="2000" dirty="0" smtClean="0">
                <a:solidFill>
                  <a:srgbClr val="0067AC"/>
                </a:solidFill>
              </a:rPr>
              <a:t>Drier autumns:</a:t>
            </a:r>
            <a:r>
              <a:rPr lang="en-US" sz="2000" dirty="0" smtClean="0">
                <a:solidFill>
                  <a:srgbClr val="020F62"/>
                </a:solidFill>
              </a:rPr>
              <a:t>  </a:t>
            </a:r>
            <a:r>
              <a:rPr lang="en-US" sz="2000" dirty="0" smtClean="0">
                <a:solidFill>
                  <a:srgbClr val="708F24"/>
                </a:solidFill>
              </a:rPr>
              <a:t>delay harvest to take advantage of natural dry-down conditions, thereby reducing fuel costs</a:t>
            </a:r>
            <a:r>
              <a:rPr lang="en-US" sz="2400" dirty="0" smtClean="0">
                <a:solidFill>
                  <a:srgbClr val="708F24"/>
                </a:solidFill>
              </a:rPr>
              <a:t> </a:t>
            </a:r>
          </a:p>
          <a:p>
            <a:pPr>
              <a:buFont typeface="Wingdings" pitchFamily="-112" charset="2"/>
              <a:buChar char=""/>
              <a:defRPr/>
            </a:pPr>
            <a:endParaRPr lang="en-US" dirty="0">
              <a:solidFill>
                <a:srgbClr val="C2251F"/>
              </a:solidFill>
            </a:endParaRPr>
          </a:p>
        </p:txBody>
      </p:sp>
      <p:sp>
        <p:nvSpPr>
          <p:cNvPr id="95236" name="TextBox 3"/>
          <p:cNvSpPr txBox="1">
            <a:spLocks noChangeArrowheads="1"/>
          </p:cNvSpPr>
          <p:nvPr/>
        </p:nvSpPr>
        <p:spPr bwMode="auto">
          <a:xfrm>
            <a:off x="1524000" y="6457950"/>
            <a:ext cx="2507806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dirty="0">
                <a:solidFill>
                  <a:srgbClr val="008000"/>
                </a:solidFill>
              </a:rPr>
              <a:t>HIGHER YIELDS!!</a:t>
            </a:r>
          </a:p>
        </p:txBody>
      </p:sp>
      <p:sp>
        <p:nvSpPr>
          <p:cNvPr id="95237" name="Right Arrow 4"/>
          <p:cNvSpPr>
            <a:spLocks noChangeArrowheads="1"/>
          </p:cNvSpPr>
          <p:nvPr/>
        </p:nvSpPr>
        <p:spPr bwMode="auto">
          <a:xfrm>
            <a:off x="457200" y="6477000"/>
            <a:ext cx="977900" cy="381000"/>
          </a:xfrm>
          <a:prstGeom prst="rightArrow">
            <a:avLst>
              <a:gd name="adj1" fmla="val 50000"/>
              <a:gd name="adj2" fmla="val 50026"/>
            </a:avLst>
          </a:prstGeom>
          <a:solidFill>
            <a:srgbClr val="008000"/>
          </a:solidFill>
          <a:ln w="9525">
            <a:solidFill>
              <a:srgbClr val="8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0" hangingPunct="0"/>
            <a:endParaRPr lang="en-US"/>
          </a:p>
        </p:txBody>
      </p:sp>
      <p:sp>
        <p:nvSpPr>
          <p:cNvPr id="95238" name="TextBox 5"/>
          <p:cNvSpPr txBox="1">
            <a:spLocks noChangeArrowheads="1"/>
          </p:cNvSpPr>
          <p:nvPr/>
        </p:nvSpPr>
        <p:spPr bwMode="auto">
          <a:xfrm flipH="1">
            <a:off x="3883850" y="6457950"/>
            <a:ext cx="48791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dirty="0">
                <a:solidFill>
                  <a:srgbClr val="008000"/>
                </a:solidFill>
              </a:rPr>
              <a:t>Is it genetics or climate?  Likely some of each.</a:t>
            </a:r>
          </a:p>
        </p:txBody>
      </p:sp>
    </p:spTree>
    <p:extLst>
      <p:ext uri="{BB962C8B-B14F-4D97-AF65-F5344CB8AC3E}">
        <p14:creationId xmlns:p14="http://schemas.microsoft.com/office/powerpoint/2010/main" val="2812949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600" y="2264569"/>
            <a:ext cx="8229600" cy="9318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Can we trust climate models for projecting future climate in the Midwest?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What is their record so far?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100" y="3344863"/>
            <a:ext cx="8775700" cy="2814637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NASA GISS model from 1988 projected for Iowa:</a:t>
            </a:r>
          </a:p>
          <a:p>
            <a:pPr marL="457200" indent="-457200">
              <a:buFontTx/>
              <a:buChar char="•"/>
            </a:pPr>
            <a:r>
              <a:rPr lang="en-US" dirty="0" smtClean="0">
                <a:solidFill>
                  <a:srgbClr val="008000"/>
                </a:solidFill>
              </a:rPr>
              <a:t>Winters will warm more than summers </a:t>
            </a:r>
            <a:r>
              <a:rPr lang="en-US" dirty="0" smtClean="0">
                <a:solidFill>
                  <a:srgbClr val="0067AC"/>
                </a:solidFill>
              </a:rPr>
              <a:t>(true)</a:t>
            </a:r>
          </a:p>
          <a:p>
            <a:pPr marL="457200" indent="-457200">
              <a:buFontTx/>
              <a:buChar char="•"/>
            </a:pPr>
            <a:r>
              <a:rPr lang="en-US" dirty="0" smtClean="0">
                <a:solidFill>
                  <a:srgbClr val="008000"/>
                </a:solidFill>
              </a:rPr>
              <a:t>Nights will warm more than days  </a:t>
            </a:r>
            <a:r>
              <a:rPr lang="en-US" dirty="0" smtClean="0">
                <a:solidFill>
                  <a:srgbClr val="0067AC"/>
                </a:solidFill>
              </a:rPr>
              <a:t>(true)</a:t>
            </a:r>
          </a:p>
          <a:p>
            <a:pPr marL="457200" indent="-457200">
              <a:buFontTx/>
              <a:buChar char="•"/>
            </a:pPr>
            <a:r>
              <a:rPr lang="en-US" dirty="0" smtClean="0">
                <a:solidFill>
                  <a:srgbClr val="008000"/>
                </a:solidFill>
              </a:rPr>
              <a:t>Precipitation will increase  </a:t>
            </a:r>
            <a:r>
              <a:rPr lang="en-US" dirty="0" smtClean="0">
                <a:solidFill>
                  <a:srgbClr val="0067AC"/>
                </a:solidFill>
              </a:rPr>
              <a:t>(true, but probably just lucky)</a:t>
            </a:r>
          </a:p>
          <a:p>
            <a:pPr marL="457200" indent="-457200">
              <a:buFontTx/>
              <a:buChar char="•"/>
            </a:pPr>
            <a:r>
              <a:rPr lang="en-US" dirty="0" smtClean="0">
                <a:solidFill>
                  <a:srgbClr val="008000"/>
                </a:solidFill>
              </a:rPr>
              <a:t>Shift in precipitation seasonality toward more in the first half year and less in the second half  </a:t>
            </a:r>
            <a:r>
              <a:rPr lang="en-US" dirty="0" smtClean="0">
                <a:solidFill>
                  <a:srgbClr val="0067AC"/>
                </a:solidFill>
              </a:rPr>
              <a:t>(true)</a:t>
            </a:r>
            <a:endParaRPr lang="en-US" dirty="0">
              <a:solidFill>
                <a:srgbClr val="0067AC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6273800"/>
            <a:ext cx="8775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Takle, E. S., and S. </a:t>
            </a:r>
            <a:r>
              <a:rPr lang="en-US" sz="1200" dirty="0" err="1" smtClean="0">
                <a:solidFill>
                  <a:srgbClr val="FF0000"/>
                </a:solidFill>
              </a:rPr>
              <a:t>Zhong</a:t>
            </a:r>
            <a:r>
              <a:rPr lang="en-US" sz="1200" dirty="0" smtClean="0">
                <a:solidFill>
                  <a:srgbClr val="FF0000"/>
                </a:solidFill>
              </a:rPr>
              <a:t>, 1991:  Iowa’s climate as projected by the global climate model of the Goddard Institute for Space Studies for a doubling of atmospheric carbon dioxide.  Journal of the Iowa Academy of Science 98 (4), 153-158.</a:t>
            </a:r>
            <a:endParaRPr lang="en-US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0170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1968500"/>
            <a:ext cx="88265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rgbClr val="008000"/>
                </a:solidFill>
              </a:rPr>
              <a:t>So what about droughts in the future?</a:t>
            </a:r>
            <a:endParaRPr lang="en-US" sz="72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0331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3" descr="IA_total_avg_precip_1873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19646"/>
            <a:ext cx="9144000" cy="4700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6" name="TextBox 3"/>
          <p:cNvSpPr txBox="1">
            <a:spLocks noChangeArrowheads="1"/>
          </p:cNvSpPr>
          <p:nvPr/>
        </p:nvSpPr>
        <p:spPr bwMode="auto">
          <a:xfrm>
            <a:off x="831451" y="5475288"/>
            <a:ext cx="6977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30</a:t>
            </a:r>
            <a:r>
              <a:rPr lang="en-US" sz="1800" b="1" dirty="0" smtClean="0">
                <a:solidFill>
                  <a:srgbClr val="FF0000"/>
                </a:solidFill>
              </a:rPr>
              <a:t>.8”</a:t>
            </a:r>
            <a:endParaRPr lang="en-US" sz="1800" b="1" dirty="0">
              <a:solidFill>
                <a:srgbClr val="FF0000"/>
              </a:solidFill>
            </a:endParaRPr>
          </a:p>
        </p:txBody>
      </p:sp>
      <p:cxnSp>
        <p:nvCxnSpPr>
          <p:cNvPr id="64517" name="Straight Arrow Connector 5"/>
          <p:cNvCxnSpPr>
            <a:cxnSpLocks noChangeShapeType="1"/>
          </p:cNvCxnSpPr>
          <p:nvPr/>
        </p:nvCxnSpPr>
        <p:spPr bwMode="auto">
          <a:xfrm rot="16200000" flipV="1">
            <a:off x="590151" y="4737100"/>
            <a:ext cx="838200" cy="355600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64518" name="TextBox 8"/>
          <p:cNvSpPr txBox="1">
            <a:spLocks noChangeArrowheads="1"/>
          </p:cNvSpPr>
          <p:nvPr/>
        </p:nvSpPr>
        <p:spPr bwMode="auto">
          <a:xfrm>
            <a:off x="7848600" y="4800600"/>
            <a:ext cx="6977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</a:rPr>
              <a:t>34.0”</a:t>
            </a:r>
            <a:endParaRPr lang="en-US" sz="1800" b="1" dirty="0">
              <a:solidFill>
                <a:srgbClr val="FF0000"/>
              </a:solidFill>
            </a:endParaRPr>
          </a:p>
        </p:txBody>
      </p:sp>
      <p:cxnSp>
        <p:nvCxnSpPr>
          <p:cNvPr id="64519" name="Straight Arrow Connector 9"/>
          <p:cNvCxnSpPr>
            <a:cxnSpLocks noChangeShapeType="1"/>
          </p:cNvCxnSpPr>
          <p:nvPr/>
        </p:nvCxnSpPr>
        <p:spPr bwMode="auto">
          <a:xfrm rot="5400000" flipH="1" flipV="1">
            <a:off x="8178800" y="4292600"/>
            <a:ext cx="609600" cy="406400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64520" name="TextBox 11"/>
          <p:cNvSpPr txBox="1">
            <a:spLocks noChangeArrowheads="1"/>
          </p:cNvSpPr>
          <p:nvPr/>
        </p:nvSpPr>
        <p:spPr bwMode="auto">
          <a:xfrm>
            <a:off x="3561184" y="5105400"/>
            <a:ext cx="14414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10% </a:t>
            </a:r>
            <a:r>
              <a:rPr lang="en-US" b="1" dirty="0">
                <a:solidFill>
                  <a:srgbClr val="FF0000"/>
                </a:solidFill>
              </a:rPr>
              <a:t>increase</a:t>
            </a:r>
          </a:p>
        </p:txBody>
      </p:sp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1339055" y="1240094"/>
            <a:ext cx="666154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000" b="1" dirty="0" smtClean="0">
                <a:solidFill>
                  <a:srgbClr val="212189"/>
                </a:solidFill>
                <a:ea typeface="Arial" pitchFamily="29" charset="0"/>
                <a:cs typeface="Arial" pitchFamily="29" charset="0"/>
              </a:rPr>
              <a:t>Iowa State</a:t>
            </a:r>
            <a:r>
              <a:rPr lang="en-US" sz="4000" b="1" dirty="0">
                <a:solidFill>
                  <a:srgbClr val="212189"/>
                </a:solidFill>
                <a:ea typeface="Arial" pitchFamily="29" charset="0"/>
                <a:cs typeface="Arial" pitchFamily="29" charset="0"/>
              </a:rPr>
              <a:t>-Wide Average Data</a:t>
            </a:r>
          </a:p>
        </p:txBody>
      </p:sp>
      <p:sp>
        <p:nvSpPr>
          <p:cNvPr id="10" name="Oval 3"/>
          <p:cNvSpPr>
            <a:spLocks noChangeArrowheads="1"/>
          </p:cNvSpPr>
          <p:nvPr/>
        </p:nvSpPr>
        <p:spPr bwMode="auto">
          <a:xfrm>
            <a:off x="762000" y="3074988"/>
            <a:ext cx="1981200" cy="533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0" hangingPunct="0"/>
            <a:endParaRPr lang="en-US"/>
          </a:p>
        </p:txBody>
      </p:sp>
      <p:sp>
        <p:nvSpPr>
          <p:cNvPr id="11" name="TextBox 7"/>
          <p:cNvSpPr txBox="1">
            <a:spLocks noChangeArrowheads="1"/>
          </p:cNvSpPr>
          <p:nvPr/>
        </p:nvSpPr>
        <p:spPr bwMode="auto">
          <a:xfrm>
            <a:off x="1295400" y="3098800"/>
            <a:ext cx="86747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</a:rPr>
              <a:t>2 years</a:t>
            </a:r>
          </a:p>
        </p:txBody>
      </p:sp>
      <p:sp>
        <p:nvSpPr>
          <p:cNvPr id="12" name="Oval 3"/>
          <p:cNvSpPr>
            <a:spLocks noChangeArrowheads="1"/>
          </p:cNvSpPr>
          <p:nvPr/>
        </p:nvSpPr>
        <p:spPr bwMode="auto">
          <a:xfrm>
            <a:off x="5105400" y="2821781"/>
            <a:ext cx="3810000" cy="1143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0" hangingPunct="0"/>
            <a:endParaRPr lang="en-US"/>
          </a:p>
        </p:txBody>
      </p:sp>
      <p:sp>
        <p:nvSpPr>
          <p:cNvPr id="13" name="TextBox 5"/>
          <p:cNvSpPr txBox="1">
            <a:spLocks noChangeArrowheads="1"/>
          </p:cNvSpPr>
          <p:nvPr/>
        </p:nvSpPr>
        <p:spPr bwMode="auto">
          <a:xfrm>
            <a:off x="6529735" y="3006447"/>
            <a:ext cx="86747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8 years</a:t>
            </a:r>
          </a:p>
        </p:txBody>
      </p:sp>
      <p:sp>
        <p:nvSpPr>
          <p:cNvPr id="14" name="TextBox 4"/>
          <p:cNvSpPr txBox="1">
            <a:spLocks noChangeArrowheads="1"/>
          </p:cNvSpPr>
          <p:nvPr/>
        </p:nvSpPr>
        <p:spPr bwMode="auto">
          <a:xfrm>
            <a:off x="3111500" y="2821781"/>
            <a:ext cx="2514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Totals above 40”</a:t>
            </a:r>
          </a:p>
        </p:txBody>
      </p:sp>
    </p:spTree>
    <p:extLst>
      <p:ext uri="{BB962C8B-B14F-4D97-AF65-F5344CB8AC3E}">
        <p14:creationId xmlns:p14="http://schemas.microsoft.com/office/powerpoint/2010/main" val="22112279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3" descr="IA_total_avg_precip_1873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19646"/>
            <a:ext cx="9144000" cy="4700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1339055" y="1240094"/>
            <a:ext cx="666154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000" b="1" dirty="0" smtClean="0">
                <a:solidFill>
                  <a:srgbClr val="212189"/>
                </a:solidFill>
                <a:ea typeface="Arial" pitchFamily="29" charset="0"/>
                <a:cs typeface="Arial" pitchFamily="29" charset="0"/>
              </a:rPr>
              <a:t>Iowa State</a:t>
            </a:r>
            <a:r>
              <a:rPr lang="en-US" sz="4000" b="1" dirty="0">
                <a:solidFill>
                  <a:srgbClr val="212189"/>
                </a:solidFill>
                <a:ea typeface="Arial" pitchFamily="29" charset="0"/>
                <a:cs typeface="Arial" pitchFamily="29" charset="0"/>
              </a:rPr>
              <a:t>-Wide Average Data</a:t>
            </a:r>
          </a:p>
        </p:txBody>
      </p:sp>
      <p:sp>
        <p:nvSpPr>
          <p:cNvPr id="10" name="Oval 3"/>
          <p:cNvSpPr>
            <a:spLocks noChangeArrowheads="1"/>
          </p:cNvSpPr>
          <p:nvPr/>
        </p:nvSpPr>
        <p:spPr bwMode="auto">
          <a:xfrm>
            <a:off x="762000" y="3074988"/>
            <a:ext cx="1981200" cy="533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0" hangingPunct="0"/>
            <a:endParaRPr lang="en-US"/>
          </a:p>
        </p:txBody>
      </p:sp>
      <p:sp>
        <p:nvSpPr>
          <p:cNvPr id="11" name="TextBox 7"/>
          <p:cNvSpPr txBox="1">
            <a:spLocks noChangeArrowheads="1"/>
          </p:cNvSpPr>
          <p:nvPr/>
        </p:nvSpPr>
        <p:spPr bwMode="auto">
          <a:xfrm>
            <a:off x="1295400" y="3098800"/>
            <a:ext cx="86747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</a:rPr>
              <a:t>2 years</a:t>
            </a:r>
          </a:p>
        </p:txBody>
      </p:sp>
      <p:sp>
        <p:nvSpPr>
          <p:cNvPr id="12" name="Oval 3"/>
          <p:cNvSpPr>
            <a:spLocks noChangeArrowheads="1"/>
          </p:cNvSpPr>
          <p:nvPr/>
        </p:nvSpPr>
        <p:spPr bwMode="auto">
          <a:xfrm>
            <a:off x="5105400" y="2821781"/>
            <a:ext cx="3810000" cy="1143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0" hangingPunct="0"/>
            <a:endParaRPr lang="en-US"/>
          </a:p>
        </p:txBody>
      </p:sp>
      <p:sp>
        <p:nvSpPr>
          <p:cNvPr id="13" name="TextBox 5"/>
          <p:cNvSpPr txBox="1">
            <a:spLocks noChangeArrowheads="1"/>
          </p:cNvSpPr>
          <p:nvPr/>
        </p:nvSpPr>
        <p:spPr bwMode="auto">
          <a:xfrm>
            <a:off x="6529735" y="3006447"/>
            <a:ext cx="86747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8 years</a:t>
            </a:r>
          </a:p>
        </p:txBody>
      </p:sp>
      <p:sp>
        <p:nvSpPr>
          <p:cNvPr id="14" name="TextBox 4"/>
          <p:cNvSpPr txBox="1">
            <a:spLocks noChangeArrowheads="1"/>
          </p:cNvSpPr>
          <p:nvPr/>
        </p:nvSpPr>
        <p:spPr bwMode="auto">
          <a:xfrm>
            <a:off x="3111500" y="2821781"/>
            <a:ext cx="2514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Totals above 40”</a:t>
            </a:r>
          </a:p>
        </p:txBody>
      </p:sp>
      <p:sp>
        <p:nvSpPr>
          <p:cNvPr id="15" name="TextBox 4"/>
          <p:cNvSpPr txBox="1">
            <a:spLocks noChangeArrowheads="1"/>
          </p:cNvSpPr>
          <p:nvPr/>
        </p:nvSpPr>
        <p:spPr bwMode="auto">
          <a:xfrm>
            <a:off x="3390900" y="5958681"/>
            <a:ext cx="2514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Totals </a:t>
            </a:r>
            <a:r>
              <a:rPr lang="en-US" b="1" dirty="0" smtClean="0">
                <a:solidFill>
                  <a:srgbClr val="FF0000"/>
                </a:solidFill>
              </a:rPr>
              <a:t>below 25”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6" name="Oval 3"/>
          <p:cNvSpPr>
            <a:spLocks noChangeArrowheads="1"/>
          </p:cNvSpPr>
          <p:nvPr/>
        </p:nvSpPr>
        <p:spPr bwMode="auto">
          <a:xfrm>
            <a:off x="1172270" y="4980146"/>
            <a:ext cx="1981200" cy="672942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0" hangingPunct="0"/>
            <a:endParaRPr lang="en-US"/>
          </a:p>
        </p:txBody>
      </p:sp>
      <p:sp>
        <p:nvSpPr>
          <p:cNvPr id="17" name="TextBox 7"/>
          <p:cNvSpPr txBox="1">
            <a:spLocks noChangeArrowheads="1"/>
          </p:cNvSpPr>
          <p:nvPr/>
        </p:nvSpPr>
        <p:spPr bwMode="auto">
          <a:xfrm>
            <a:off x="1729135" y="5283756"/>
            <a:ext cx="86747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3</a:t>
            </a:r>
            <a:r>
              <a:rPr lang="en-US" sz="1800" b="1" dirty="0" smtClean="0">
                <a:solidFill>
                  <a:srgbClr val="FF0000"/>
                </a:solidFill>
              </a:rPr>
              <a:t> </a:t>
            </a:r>
            <a:r>
              <a:rPr lang="en-US" sz="1800" b="1" dirty="0">
                <a:solidFill>
                  <a:srgbClr val="FF0000"/>
                </a:solidFill>
              </a:rPr>
              <a:t>years</a:t>
            </a:r>
          </a:p>
        </p:txBody>
      </p:sp>
      <p:sp>
        <p:nvSpPr>
          <p:cNvPr id="18" name="Oval 3"/>
          <p:cNvSpPr>
            <a:spLocks noChangeArrowheads="1"/>
          </p:cNvSpPr>
          <p:nvPr/>
        </p:nvSpPr>
        <p:spPr bwMode="auto">
          <a:xfrm>
            <a:off x="4953000" y="4980146"/>
            <a:ext cx="3810000" cy="531019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0" hangingPunct="0"/>
            <a:endParaRPr lang="en-US"/>
          </a:p>
        </p:txBody>
      </p:sp>
      <p:sp>
        <p:nvSpPr>
          <p:cNvPr id="19" name="TextBox 5"/>
          <p:cNvSpPr txBox="1">
            <a:spLocks noChangeArrowheads="1"/>
          </p:cNvSpPr>
          <p:nvPr/>
        </p:nvSpPr>
        <p:spPr bwMode="auto">
          <a:xfrm>
            <a:off x="6428135" y="5152112"/>
            <a:ext cx="86747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5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years</a:t>
            </a:r>
          </a:p>
        </p:txBody>
      </p:sp>
      <p:sp>
        <p:nvSpPr>
          <p:cNvPr id="2" name="Oval 1"/>
          <p:cNvSpPr/>
          <p:nvPr/>
        </p:nvSpPr>
        <p:spPr>
          <a:xfrm>
            <a:off x="8763000" y="5164018"/>
            <a:ext cx="266700" cy="2394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5"/>
          <p:cNvSpPr txBox="1">
            <a:spLocks noChangeArrowheads="1"/>
          </p:cNvSpPr>
          <p:nvPr/>
        </p:nvSpPr>
        <p:spPr bwMode="auto">
          <a:xfrm>
            <a:off x="8346295" y="5417781"/>
            <a:ext cx="75960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2012?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728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>
            <a:spLocks noChangeArrowheads="1"/>
          </p:cNvSpPr>
          <p:nvPr/>
        </p:nvSpPr>
        <p:spPr bwMode="auto">
          <a:xfrm>
            <a:off x="3048000" y="1186825"/>
            <a:ext cx="33766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solidFill>
                  <a:srgbClr val="212189"/>
                </a:solidFill>
              </a:rPr>
              <a:t>Cedar Rapids Data</a:t>
            </a:r>
          </a:p>
        </p:txBody>
      </p:sp>
      <p:pic>
        <p:nvPicPr>
          <p:cNvPr id="3" name="Picture 2" descr="CedarRapidsExtremePrecip2010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86825"/>
            <a:ext cx="9141623" cy="5671175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 flipH="1" flipV="1">
            <a:off x="4762500" y="2731532"/>
            <a:ext cx="12700" cy="322818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746340" y="344170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80533" y="2088634"/>
            <a:ext cx="54938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Number of Years with More than 8 Occurrences:  0 =&gt; 9</a:t>
            </a:r>
          </a:p>
          <a:p>
            <a:r>
              <a:rPr lang="en-US" b="1" dirty="0">
                <a:solidFill>
                  <a:srgbClr val="FF0000"/>
                </a:solidFill>
              </a:rPr>
              <a:t>Number of Years with </a:t>
            </a:r>
            <a:r>
              <a:rPr lang="en-US" b="1" dirty="0" smtClean="0">
                <a:solidFill>
                  <a:srgbClr val="FF0000"/>
                </a:solidFill>
              </a:rPr>
              <a:t>Less </a:t>
            </a:r>
            <a:r>
              <a:rPr lang="en-US" b="1" dirty="0">
                <a:solidFill>
                  <a:srgbClr val="FF0000"/>
                </a:solidFill>
              </a:rPr>
              <a:t>than 3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Occurrences:  </a:t>
            </a:r>
            <a:r>
              <a:rPr lang="en-US" b="1" dirty="0" smtClean="0">
                <a:solidFill>
                  <a:srgbClr val="FF0000"/>
                </a:solidFill>
              </a:rPr>
              <a:t>13 </a:t>
            </a:r>
            <a:r>
              <a:rPr lang="en-US" b="1" dirty="0">
                <a:solidFill>
                  <a:srgbClr val="FF0000"/>
                </a:solidFill>
              </a:rPr>
              <a:t>=&gt; </a:t>
            </a:r>
            <a:r>
              <a:rPr lang="en-US" b="1" dirty="0" smtClean="0">
                <a:solidFill>
                  <a:srgbClr val="FF0000"/>
                </a:solidFill>
              </a:rPr>
              <a:t>5</a:t>
            </a:r>
            <a:endParaRPr lang="en-US" b="1" dirty="0">
              <a:solidFill>
                <a:srgbClr val="FF0000"/>
              </a:solidFill>
            </a:endParaRPr>
          </a:p>
          <a:p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74345" y="344170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049570" y="5590382"/>
            <a:ext cx="418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13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 rot="10800000" flipV="1">
            <a:off x="6676005" y="5554664"/>
            <a:ext cx="454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01900" y="6540500"/>
            <a:ext cx="418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585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M_Precip_G125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0103"/>
            <a:ext cx="9144000" cy="567789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49301" y="2141835"/>
            <a:ext cx="55863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Number of Years with More than 8 Occurrences:  2 =&gt; 7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Number of Years with Less than 3 Occurrences:    16 =&gt; 9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 flipV="1">
            <a:off x="4762500" y="2731532"/>
            <a:ext cx="12700" cy="322818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049844" y="2770664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48000" y="2795032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622101" y="5775048"/>
            <a:ext cx="418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16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53004" y="5775048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907415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owa.hayhoe.narccap.1yr.apr.sep.pc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0" y="1827464"/>
            <a:ext cx="6605461" cy="50305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11684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3C4DE1"/>
                </a:solidFill>
              </a:rPr>
              <a:t>Future Variability in Growing Season Precipitation for Iowa</a:t>
            </a:r>
            <a:endParaRPr lang="en-US" sz="2800" b="1" dirty="0">
              <a:solidFill>
                <a:srgbClr val="3C4DE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46900" y="2925177"/>
            <a:ext cx="2006600" cy="33855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</a:rPr>
              <a:t>More extreme floods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45300" y="6070600"/>
            <a:ext cx="2260600" cy="33855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</a:rPr>
              <a:t>More extreme droughts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550223"/>
            <a:ext cx="14102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CJ Anderson, ISU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031065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owa.hayhoe.narccap.1yr.apr.sep.pc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0" y="1827464"/>
            <a:ext cx="6605461" cy="50305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11684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3C4DE1"/>
                </a:solidFill>
              </a:rPr>
              <a:t>Future Variability in Growing Season Precipitation for Iowa</a:t>
            </a:r>
            <a:endParaRPr lang="en-US" sz="2800" b="1" dirty="0">
              <a:solidFill>
                <a:srgbClr val="3C4DE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46900" y="2925177"/>
            <a:ext cx="2006600" cy="33855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</a:rPr>
              <a:t>More extreme floods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45300" y="6070600"/>
            <a:ext cx="2260600" cy="33855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</a:rPr>
              <a:t>More extreme droughts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550223"/>
            <a:ext cx="14102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CJ Anderson, ISU</a:t>
            </a:r>
            <a:endParaRPr lang="en-US" sz="1400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3898900" y="5041900"/>
            <a:ext cx="977900" cy="127000"/>
          </a:xfrm>
          <a:prstGeom prst="line">
            <a:avLst/>
          </a:prstGeom>
          <a:ln w="762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4876800" y="4787900"/>
            <a:ext cx="1968500" cy="254000"/>
          </a:xfrm>
          <a:prstGeom prst="line">
            <a:avLst/>
          </a:prstGeom>
          <a:ln w="76200" cmpd="sng"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914900" y="3378200"/>
            <a:ext cx="0" cy="3172023"/>
          </a:xfrm>
          <a:prstGeom prst="line">
            <a:avLst/>
          </a:prstGeom>
          <a:ln w="57150" cmpd="sng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3898900" y="3609201"/>
            <a:ext cx="3048000" cy="711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797300" y="5664200"/>
            <a:ext cx="3149600" cy="406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946900" y="3964801"/>
            <a:ext cx="2006600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FF0000"/>
                </a:solidFill>
              </a:rPr>
              <a:t>Lines drawn by eye</a:t>
            </a:r>
            <a:endParaRPr lang="en-US" sz="1200" b="1" dirty="0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6946900" y="3708400"/>
            <a:ext cx="279400" cy="152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6946900" y="4318000"/>
            <a:ext cx="381000" cy="4699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6972300" y="4241800"/>
            <a:ext cx="903161" cy="1676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9454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600" y="2264569"/>
            <a:ext cx="8229600" cy="9318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Can we trust climate models for projecting future climate in the Midwest?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What is their record so far?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100" y="3344863"/>
            <a:ext cx="8775700" cy="2814637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NASA GISS model from 1988 projected for Iowa:</a:t>
            </a:r>
          </a:p>
          <a:p>
            <a:pPr marL="457200" indent="-457200">
              <a:buFontTx/>
              <a:buChar char="•"/>
            </a:pPr>
            <a:r>
              <a:rPr lang="en-US" dirty="0" smtClean="0">
                <a:solidFill>
                  <a:srgbClr val="008000"/>
                </a:solidFill>
              </a:rPr>
              <a:t>Winters will warm more than summers </a:t>
            </a:r>
            <a:r>
              <a:rPr lang="en-US" dirty="0" smtClean="0">
                <a:solidFill>
                  <a:srgbClr val="0067AC"/>
                </a:solidFill>
              </a:rPr>
              <a:t>(true)</a:t>
            </a:r>
          </a:p>
          <a:p>
            <a:pPr marL="457200" indent="-457200">
              <a:buFontTx/>
              <a:buChar char="•"/>
            </a:pPr>
            <a:r>
              <a:rPr lang="en-US" dirty="0" smtClean="0">
                <a:solidFill>
                  <a:srgbClr val="008000"/>
                </a:solidFill>
              </a:rPr>
              <a:t>Nights will warm more than days  </a:t>
            </a:r>
            <a:r>
              <a:rPr lang="en-US" dirty="0" smtClean="0">
                <a:solidFill>
                  <a:srgbClr val="0067AC"/>
                </a:solidFill>
              </a:rPr>
              <a:t>(true)</a:t>
            </a:r>
          </a:p>
          <a:p>
            <a:pPr marL="457200" indent="-457200">
              <a:buFontTx/>
              <a:buChar char="•"/>
            </a:pPr>
            <a:r>
              <a:rPr lang="en-US" dirty="0" smtClean="0">
                <a:solidFill>
                  <a:srgbClr val="008000"/>
                </a:solidFill>
              </a:rPr>
              <a:t>Precipitation will increase  </a:t>
            </a:r>
            <a:r>
              <a:rPr lang="en-US" dirty="0" smtClean="0">
                <a:solidFill>
                  <a:srgbClr val="0067AC"/>
                </a:solidFill>
              </a:rPr>
              <a:t>(true, but probably just lucky)</a:t>
            </a:r>
          </a:p>
          <a:p>
            <a:pPr marL="457200" indent="-457200">
              <a:buFontTx/>
              <a:buChar char="•"/>
            </a:pPr>
            <a:r>
              <a:rPr lang="en-US" dirty="0" smtClean="0">
                <a:solidFill>
                  <a:srgbClr val="008000"/>
                </a:solidFill>
              </a:rPr>
              <a:t>Shift in precipitation seasonality toward more in the first half year and less in the second half  </a:t>
            </a:r>
            <a:r>
              <a:rPr lang="en-US" dirty="0" smtClean="0">
                <a:solidFill>
                  <a:srgbClr val="0067AC"/>
                </a:solidFill>
              </a:rPr>
              <a:t>(true)</a:t>
            </a:r>
            <a:endParaRPr lang="en-US" dirty="0">
              <a:solidFill>
                <a:srgbClr val="0067AC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6273800"/>
            <a:ext cx="8775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Takle, E. S., and S. </a:t>
            </a:r>
            <a:r>
              <a:rPr lang="en-US" sz="1200" dirty="0" err="1" smtClean="0">
                <a:solidFill>
                  <a:srgbClr val="FF0000"/>
                </a:solidFill>
              </a:rPr>
              <a:t>Zhong</a:t>
            </a:r>
            <a:r>
              <a:rPr lang="en-US" sz="1200" dirty="0" smtClean="0">
                <a:solidFill>
                  <a:srgbClr val="FF0000"/>
                </a:solidFill>
              </a:rPr>
              <a:t>, 1991:  Iowa’s climate as projected by the global climate model of the Goddard Institute for Space Studies for a doubling of atmospheric carbon dioxide.  Journal of the Iowa Academy of Science 98 (4), 153-158.</a:t>
            </a:r>
            <a:endParaRPr lang="en-US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427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TextBox 2"/>
          <p:cNvSpPr txBox="1">
            <a:spLocks noChangeArrowheads="1"/>
          </p:cNvSpPr>
          <p:nvPr/>
        </p:nvSpPr>
        <p:spPr bwMode="auto">
          <a:xfrm>
            <a:off x="1524000" y="1331815"/>
            <a:ext cx="56705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000" b="1" dirty="0">
                <a:solidFill>
                  <a:srgbClr val="0067AC"/>
                </a:solidFill>
                <a:latin typeface="Franklin Gothic Book" pitchFamily="34" charset="0"/>
                <a:ea typeface="Arial" pitchFamily="34" charset="0"/>
                <a:cs typeface="Arial" pitchFamily="34" charset="0"/>
              </a:rPr>
              <a:t>Des Moines Airport Data</a:t>
            </a:r>
          </a:p>
        </p:txBody>
      </p:sp>
      <p:pic>
        <p:nvPicPr>
          <p:cNvPr id="2" name="Picture 1" descr="DSMTminExtremes0F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53828"/>
            <a:ext cx="9144000" cy="48041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65035" y="6550223"/>
            <a:ext cx="40789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Caution:  Not corrected for urban heat island effects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>
                <a:solidFill>
                  <a:srgbClr val="708F24"/>
                </a:solidFill>
              </a:rPr>
              <a:t>Climate of the Midwest has an underlying warming in all seasons</a:t>
            </a:r>
          </a:p>
          <a:p>
            <a:endParaRPr lang="en-US" dirty="0">
              <a:solidFill>
                <a:srgbClr val="708F24"/>
              </a:solidFill>
            </a:endParaRPr>
          </a:p>
          <a:p>
            <a:r>
              <a:rPr lang="en-US" dirty="0" smtClean="0">
                <a:solidFill>
                  <a:srgbClr val="708F24"/>
                </a:solidFill>
              </a:rPr>
              <a:t>Higher precipitation of the last 40 years has suppressed daily max temperatures in summer;  dry summers in the future will unmask this underlying warming</a:t>
            </a:r>
          </a:p>
          <a:p>
            <a:endParaRPr lang="en-US" dirty="0">
              <a:solidFill>
                <a:srgbClr val="708F24"/>
              </a:solidFill>
            </a:endParaRPr>
          </a:p>
          <a:p>
            <a:r>
              <a:rPr lang="en-US" dirty="0" smtClean="0">
                <a:solidFill>
                  <a:srgbClr val="708F24"/>
                </a:solidFill>
              </a:rPr>
              <a:t>Frequency of precipitation extremes has increased</a:t>
            </a:r>
          </a:p>
          <a:p>
            <a:endParaRPr lang="en-US" dirty="0">
              <a:solidFill>
                <a:srgbClr val="708F24"/>
              </a:solidFill>
            </a:endParaRPr>
          </a:p>
          <a:p>
            <a:r>
              <a:rPr lang="en-US" dirty="0" smtClean="0">
                <a:solidFill>
                  <a:srgbClr val="708F24"/>
                </a:solidFill>
              </a:rPr>
              <a:t>Future projections indicate higher frequency of both floods and droughts</a:t>
            </a:r>
            <a:endParaRPr lang="en-US" dirty="0">
              <a:solidFill>
                <a:srgbClr val="708F2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6736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219200"/>
            <a:ext cx="4368799" cy="93186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 smtClean="0"/>
              <a:t>For More Information: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2527301"/>
            <a:ext cx="8877299" cy="4330699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pPr algn="ctr"/>
            <a:r>
              <a:rPr lang="en-US" sz="2400" b="1" dirty="0" smtClean="0">
                <a:solidFill>
                  <a:srgbClr val="708F24"/>
                </a:solidFill>
              </a:rPr>
              <a:t>Climate Science Program</a:t>
            </a:r>
          </a:p>
          <a:p>
            <a:pPr algn="ctr"/>
            <a:r>
              <a:rPr lang="en-US" sz="2400" b="1" dirty="0" smtClean="0">
                <a:solidFill>
                  <a:srgbClr val="708F24"/>
                </a:solidFill>
              </a:rPr>
              <a:t>Iowa State University</a:t>
            </a:r>
          </a:p>
          <a:p>
            <a:pPr algn="ctr"/>
            <a:r>
              <a:rPr lang="en-US" sz="2000" dirty="0" smtClean="0">
                <a:hlinkClick r:id="rId2"/>
              </a:rPr>
              <a:t>http://climate.engineering.iastate.edu/</a:t>
            </a:r>
            <a:endParaRPr lang="en-US" sz="2000" dirty="0" smtClean="0"/>
          </a:p>
          <a:p>
            <a:pPr algn="ctr"/>
            <a:r>
              <a:rPr lang="en-US" sz="2000" dirty="0">
                <a:solidFill>
                  <a:srgbClr val="3C4DE1"/>
                </a:solidFill>
              </a:rPr>
              <a:t>http://</a:t>
            </a:r>
            <a:r>
              <a:rPr lang="en-US" sz="2000" dirty="0" err="1">
                <a:solidFill>
                  <a:srgbClr val="3C4DE1"/>
                </a:solidFill>
              </a:rPr>
              <a:t>www.meteor.iastate.edu</a:t>
            </a:r>
            <a:r>
              <a:rPr lang="en-US" sz="2000" dirty="0">
                <a:solidFill>
                  <a:srgbClr val="3C4DE1"/>
                </a:solidFill>
              </a:rPr>
              <a:t>/faculty/</a:t>
            </a:r>
            <a:r>
              <a:rPr lang="en-US" sz="2000" dirty="0" err="1">
                <a:solidFill>
                  <a:srgbClr val="3C4DE1"/>
                </a:solidFill>
              </a:rPr>
              <a:t>takle</a:t>
            </a:r>
            <a:r>
              <a:rPr lang="en-US" sz="2000" dirty="0">
                <a:solidFill>
                  <a:srgbClr val="3C4DE1"/>
                </a:solidFill>
              </a:rPr>
              <a:t>/</a:t>
            </a:r>
            <a:endParaRPr lang="en-US" sz="2000" dirty="0" smtClean="0">
              <a:solidFill>
                <a:srgbClr val="3C4DE1"/>
              </a:solidFill>
            </a:endParaRPr>
          </a:p>
          <a:p>
            <a:pPr algn="ctr"/>
            <a:r>
              <a:rPr lang="en-US" sz="2000" dirty="0" err="1" smtClean="0">
                <a:solidFill>
                  <a:srgbClr val="FF0000"/>
                </a:solidFill>
              </a:rPr>
              <a:t>gstakle@iastate.edu</a:t>
            </a:r>
            <a:endParaRPr lang="en-US" sz="2000" dirty="0" smtClean="0">
              <a:solidFill>
                <a:srgbClr val="FF0000"/>
              </a:solidFill>
            </a:endParaRPr>
          </a:p>
          <a:p>
            <a:pPr algn="ctr"/>
            <a:endParaRPr lang="en-US" sz="2400" b="1" dirty="0" smtClean="0">
              <a:solidFill>
                <a:srgbClr val="708F24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078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06700" y="2730500"/>
            <a:ext cx="457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Extra Stuff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38620652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Title 1"/>
          <p:cNvSpPr>
            <a:spLocks noGrp="1"/>
          </p:cNvSpPr>
          <p:nvPr>
            <p:ph type="title"/>
          </p:nvPr>
        </p:nvSpPr>
        <p:spPr bwMode="auto">
          <a:xfrm>
            <a:off x="228600" y="1417638"/>
            <a:ext cx="86868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sz="4000" b="1" dirty="0">
                <a:latin typeface="Arial" charset="0"/>
                <a:ea typeface="ＭＳ Ｐゴシック" charset="0"/>
                <a:cs typeface="ＭＳ Ｐゴシック" charset="0"/>
              </a:rPr>
              <a:t>Impacts of Climate Change on Animal Agriculture</a:t>
            </a:r>
          </a:p>
        </p:txBody>
      </p:sp>
      <p:sp>
        <p:nvSpPr>
          <p:cNvPr id="95234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3259667"/>
            <a:ext cx="8229600" cy="3200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800" dirty="0">
                <a:solidFill>
                  <a:srgbClr val="708F24"/>
                </a:solidFill>
                <a:latin typeface="Arial" charset="0"/>
                <a:ea typeface="ＭＳ Ｐゴシック" charset="0"/>
                <a:cs typeface="ＭＳ Ｐゴシック" charset="0"/>
              </a:rPr>
              <a:t>Decreased weight gain in meat animals</a:t>
            </a:r>
          </a:p>
          <a:p>
            <a:r>
              <a:rPr lang="en-US" sz="2800" dirty="0">
                <a:solidFill>
                  <a:srgbClr val="708F24"/>
                </a:solidFill>
                <a:latin typeface="Arial" charset="0"/>
                <a:ea typeface="ＭＳ Ｐゴシック" charset="0"/>
                <a:cs typeface="ＭＳ Ｐゴシック" charset="0"/>
              </a:rPr>
              <a:t>Decreased egg production in poultry operations</a:t>
            </a:r>
          </a:p>
          <a:p>
            <a:r>
              <a:rPr lang="en-US" sz="2800" dirty="0">
                <a:solidFill>
                  <a:srgbClr val="708F24"/>
                </a:solidFill>
                <a:latin typeface="Arial" charset="0"/>
                <a:ea typeface="ＭＳ Ｐゴシック" charset="0"/>
                <a:cs typeface="ＭＳ Ｐゴシック" charset="0"/>
              </a:rPr>
              <a:t>Decreased milk production in dairy operations</a:t>
            </a:r>
          </a:p>
          <a:p>
            <a:r>
              <a:rPr lang="en-US" sz="2800" dirty="0">
                <a:solidFill>
                  <a:srgbClr val="708F24"/>
                </a:solidFill>
                <a:latin typeface="Arial" charset="0"/>
                <a:ea typeface="ＭＳ Ｐゴシック" charset="0"/>
                <a:cs typeface="ＭＳ Ｐゴシック" charset="0"/>
              </a:rPr>
              <a:t>Decreased breeding success in animal agriculture</a:t>
            </a:r>
          </a:p>
          <a:p>
            <a:r>
              <a:rPr lang="en-US" sz="2800" dirty="0">
                <a:solidFill>
                  <a:srgbClr val="708F24"/>
                </a:solidFill>
                <a:latin typeface="Arial" charset="0"/>
                <a:ea typeface="ＭＳ Ｐゴシック" charset="0"/>
                <a:cs typeface="ＭＳ Ｐゴシック" charset="0"/>
              </a:rPr>
              <a:t>Increase in sickness and disease</a:t>
            </a:r>
          </a:p>
        </p:txBody>
      </p:sp>
    </p:spTree>
    <p:extLst>
      <p:ext uri="{BB962C8B-B14F-4D97-AF65-F5344CB8AC3E}">
        <p14:creationId xmlns:p14="http://schemas.microsoft.com/office/powerpoint/2010/main" val="1836450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Results of Iowa Extension Service Annual Farm Survey*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>
                <a:solidFill>
                  <a:srgbClr val="708F24"/>
                </a:solidFill>
              </a:rPr>
              <a:t>2011 Iowa Farm and Rural Life Poll, an annual survey of Iowa farmers: 1,276 </a:t>
            </a:r>
            <a:r>
              <a:rPr lang="en-US" dirty="0" smtClean="0">
                <a:solidFill>
                  <a:srgbClr val="708F24"/>
                </a:solidFill>
              </a:rPr>
              <a:t>farmers</a:t>
            </a:r>
          </a:p>
          <a:p>
            <a:r>
              <a:rPr lang="en-US" dirty="0">
                <a:solidFill>
                  <a:srgbClr val="708F24"/>
                </a:solidFill>
              </a:rPr>
              <a:t> </a:t>
            </a:r>
          </a:p>
          <a:p>
            <a:r>
              <a:rPr lang="en-US" dirty="0">
                <a:solidFill>
                  <a:srgbClr val="708F24"/>
                </a:solidFill>
              </a:rPr>
              <a:t>While 68% of Iowa farmers believe climate change is occurring, less than 45% believe humans are at least half responsible. Because of this a majority of farmers see little need to mitigate the causes of climate change.</a:t>
            </a:r>
          </a:p>
          <a:p>
            <a:endParaRPr lang="en-US" dirty="0">
              <a:solidFill>
                <a:srgbClr val="708F24"/>
              </a:solidFill>
            </a:endParaRPr>
          </a:p>
          <a:p>
            <a:r>
              <a:rPr lang="en-US" dirty="0" smtClean="0">
                <a:solidFill>
                  <a:srgbClr val="708F24"/>
                </a:solidFill>
              </a:rPr>
              <a:t>Majority (53%) of Iowa farmers consider agriculture extension to be a trusted source of information on climate change</a:t>
            </a:r>
          </a:p>
          <a:p>
            <a:endParaRPr lang="en-US" dirty="0" smtClean="0">
              <a:solidFill>
                <a:srgbClr val="708F24"/>
              </a:solidFill>
            </a:endParaRPr>
          </a:p>
          <a:p>
            <a:r>
              <a:rPr lang="en-US" dirty="0" smtClean="0">
                <a:solidFill>
                  <a:srgbClr val="708F24"/>
                </a:solidFill>
              </a:rPr>
              <a:t>Less than a majority (41%) trust scientists on climate change (although scientists are second to extension personnel as a trusted source)</a:t>
            </a:r>
            <a:endParaRPr lang="en-US" dirty="0">
              <a:solidFill>
                <a:srgbClr val="708F24"/>
              </a:solidFill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44600" y="6480729"/>
            <a:ext cx="6885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>
                <a:hlinkClick r:id="rId2"/>
              </a:rPr>
              <a:t>*</a:t>
            </a:r>
            <a:r>
              <a:rPr lang="en-US" u="sng" dirty="0">
                <a:solidFill>
                  <a:srgbClr val="3C4DE1"/>
                </a:solidFill>
              </a:rPr>
              <a:t>https://</a:t>
            </a:r>
            <a:r>
              <a:rPr lang="en-US" u="sng" dirty="0" err="1">
                <a:solidFill>
                  <a:srgbClr val="3C4DE1"/>
                </a:solidFill>
              </a:rPr>
              <a:t>store.extension.iastate.edu</a:t>
            </a:r>
            <a:r>
              <a:rPr lang="en-US" u="sng" dirty="0">
                <a:solidFill>
                  <a:srgbClr val="3C4DE1"/>
                </a:solidFill>
              </a:rPr>
              <a:t>/</a:t>
            </a:r>
            <a:r>
              <a:rPr lang="en-US" u="sng" dirty="0" err="1">
                <a:solidFill>
                  <a:srgbClr val="3C4DE1"/>
                </a:solidFill>
              </a:rPr>
              <a:t>ItemDetail.aspx?ProductID</a:t>
            </a:r>
            <a:r>
              <a:rPr lang="en-US" u="sng" dirty="0">
                <a:solidFill>
                  <a:srgbClr val="3C4DE1"/>
                </a:solidFill>
              </a:rPr>
              <a:t>=</a:t>
            </a:r>
            <a:r>
              <a:rPr lang="en-US" u="sng" dirty="0" smtClean="0">
                <a:solidFill>
                  <a:srgbClr val="3C4DE1"/>
                </a:solidFill>
              </a:rPr>
              <a:t>13717</a:t>
            </a:r>
          </a:p>
        </p:txBody>
      </p:sp>
    </p:spTree>
    <p:extLst>
      <p:ext uri="{BB962C8B-B14F-4D97-AF65-F5344CB8AC3E}">
        <p14:creationId xmlns:p14="http://schemas.microsoft.com/office/powerpoint/2010/main" val="16869793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Results of Iowa Extension Service Annual Farm Survey*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>
                <a:solidFill>
                  <a:srgbClr val="708F24"/>
                </a:solidFill>
              </a:rPr>
              <a:t>2011 Iowa Farm and Rural Life Poll, an annual survey of Iowa farmers: 1,276 </a:t>
            </a:r>
            <a:r>
              <a:rPr lang="en-US" dirty="0" smtClean="0">
                <a:solidFill>
                  <a:srgbClr val="708F24"/>
                </a:solidFill>
              </a:rPr>
              <a:t>farmers</a:t>
            </a:r>
          </a:p>
          <a:p>
            <a:r>
              <a:rPr lang="en-US" dirty="0">
                <a:solidFill>
                  <a:srgbClr val="708F24"/>
                </a:solidFill>
              </a:rPr>
              <a:t> </a:t>
            </a:r>
          </a:p>
          <a:p>
            <a:r>
              <a:rPr lang="en-US" dirty="0">
                <a:solidFill>
                  <a:srgbClr val="708F24"/>
                </a:solidFill>
              </a:rPr>
              <a:t>While </a:t>
            </a:r>
            <a:r>
              <a:rPr lang="en-US" dirty="0">
                <a:solidFill>
                  <a:srgbClr val="FF0000"/>
                </a:solidFill>
              </a:rPr>
              <a:t>68% of Iowa farmers believe climate change is occurring</a:t>
            </a:r>
            <a:r>
              <a:rPr lang="en-US" dirty="0">
                <a:solidFill>
                  <a:srgbClr val="708F24"/>
                </a:solidFill>
              </a:rPr>
              <a:t>, less than 45% believe humans are at least half responsible. Because of this a majority of farmers see little need to mitigate the causes of climate change.</a:t>
            </a:r>
          </a:p>
          <a:p>
            <a:endParaRPr lang="en-US" dirty="0">
              <a:solidFill>
                <a:srgbClr val="708F24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Majority (53%) of Iowa farmers consider agriculture extension to be a trusted source of information on climate change</a:t>
            </a:r>
          </a:p>
          <a:p>
            <a:endParaRPr lang="en-US" dirty="0" smtClean="0">
              <a:solidFill>
                <a:srgbClr val="708F24"/>
              </a:solidFill>
            </a:endParaRPr>
          </a:p>
          <a:p>
            <a:r>
              <a:rPr lang="en-US" dirty="0" smtClean="0">
                <a:solidFill>
                  <a:srgbClr val="708F24"/>
                </a:solidFill>
              </a:rPr>
              <a:t>Less than a majority (41%) trust scientists on climate change (although scientists are second to extension personnel as a trusted source)</a:t>
            </a:r>
            <a:endParaRPr lang="en-US" dirty="0">
              <a:solidFill>
                <a:srgbClr val="708F24"/>
              </a:solidFill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44600" y="6480729"/>
            <a:ext cx="6885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>
                <a:hlinkClick r:id="rId2"/>
              </a:rPr>
              <a:t>*</a:t>
            </a:r>
            <a:r>
              <a:rPr lang="en-US" u="sng" dirty="0">
                <a:solidFill>
                  <a:srgbClr val="3C4DE1"/>
                </a:solidFill>
              </a:rPr>
              <a:t>https://</a:t>
            </a:r>
            <a:r>
              <a:rPr lang="en-US" u="sng" dirty="0" err="1">
                <a:solidFill>
                  <a:srgbClr val="3C4DE1"/>
                </a:solidFill>
              </a:rPr>
              <a:t>store.extension.iastate.edu</a:t>
            </a:r>
            <a:r>
              <a:rPr lang="en-US" u="sng" dirty="0">
                <a:solidFill>
                  <a:srgbClr val="3C4DE1"/>
                </a:solidFill>
              </a:rPr>
              <a:t>/</a:t>
            </a:r>
            <a:r>
              <a:rPr lang="en-US" u="sng" dirty="0" err="1">
                <a:solidFill>
                  <a:srgbClr val="3C4DE1"/>
                </a:solidFill>
              </a:rPr>
              <a:t>ItemDetail.aspx?ProductID</a:t>
            </a:r>
            <a:r>
              <a:rPr lang="en-US" u="sng" dirty="0">
                <a:solidFill>
                  <a:srgbClr val="3C4DE1"/>
                </a:solidFill>
              </a:rPr>
              <a:t>=</a:t>
            </a:r>
            <a:r>
              <a:rPr lang="en-US" u="sng" dirty="0" smtClean="0">
                <a:solidFill>
                  <a:srgbClr val="3C4DE1"/>
                </a:solidFill>
              </a:rPr>
              <a:t>13717</a:t>
            </a:r>
          </a:p>
        </p:txBody>
      </p:sp>
    </p:spTree>
    <p:extLst>
      <p:ext uri="{BB962C8B-B14F-4D97-AF65-F5344CB8AC3E}">
        <p14:creationId xmlns:p14="http://schemas.microsoft.com/office/powerpoint/2010/main" val="2437235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Results of Iowa Extension Service Annual Farm Survey*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>
                <a:solidFill>
                  <a:srgbClr val="708F24"/>
                </a:solidFill>
              </a:rPr>
              <a:t>2011 Iowa Farm and Rural Life Poll, an annual survey of Iowa farmers: 1,276 </a:t>
            </a:r>
            <a:r>
              <a:rPr lang="en-US" dirty="0" smtClean="0">
                <a:solidFill>
                  <a:srgbClr val="708F24"/>
                </a:solidFill>
              </a:rPr>
              <a:t>farmers</a:t>
            </a:r>
          </a:p>
          <a:p>
            <a:r>
              <a:rPr lang="en-US" dirty="0">
                <a:solidFill>
                  <a:srgbClr val="708F24"/>
                </a:solidFill>
              </a:rPr>
              <a:t> </a:t>
            </a:r>
          </a:p>
          <a:p>
            <a:r>
              <a:rPr lang="en-US" dirty="0">
                <a:solidFill>
                  <a:srgbClr val="708F24"/>
                </a:solidFill>
              </a:rPr>
              <a:t>While </a:t>
            </a:r>
            <a:r>
              <a:rPr lang="en-US" dirty="0">
                <a:solidFill>
                  <a:srgbClr val="FF0000"/>
                </a:solidFill>
              </a:rPr>
              <a:t>68% of Iowa farmers believe climate change is occurring</a:t>
            </a:r>
            <a:r>
              <a:rPr lang="en-US" dirty="0">
                <a:solidFill>
                  <a:srgbClr val="708F24"/>
                </a:solidFill>
              </a:rPr>
              <a:t>, less than 45% believe humans are at least half responsible. Because of this a majority of farmers see little need to mitigate the causes of climate change.</a:t>
            </a:r>
          </a:p>
          <a:p>
            <a:endParaRPr lang="en-US" dirty="0">
              <a:solidFill>
                <a:srgbClr val="708F24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Majority (53%) of Iowa farmers consider agriculture extension to be a trusted source of information on climate change</a:t>
            </a:r>
          </a:p>
          <a:p>
            <a:endParaRPr lang="en-US" dirty="0" smtClean="0">
              <a:solidFill>
                <a:srgbClr val="708F24"/>
              </a:solidFill>
            </a:endParaRPr>
          </a:p>
          <a:p>
            <a:r>
              <a:rPr lang="en-US" dirty="0" smtClean="0">
                <a:solidFill>
                  <a:srgbClr val="708F24"/>
                </a:solidFill>
              </a:rPr>
              <a:t>Less than a majority (41%) trust scientists on climate change (although scientists are second to extension personnel as a trusted source)</a:t>
            </a:r>
            <a:endParaRPr lang="en-US" dirty="0">
              <a:solidFill>
                <a:srgbClr val="708F24"/>
              </a:solidFill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44600" y="6480729"/>
            <a:ext cx="6885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>
                <a:hlinkClick r:id="rId2"/>
              </a:rPr>
              <a:t>*</a:t>
            </a:r>
            <a:r>
              <a:rPr lang="en-US" u="sng" dirty="0">
                <a:solidFill>
                  <a:srgbClr val="3C4DE1"/>
                </a:solidFill>
              </a:rPr>
              <a:t>https://</a:t>
            </a:r>
            <a:r>
              <a:rPr lang="en-US" u="sng" dirty="0" err="1">
                <a:solidFill>
                  <a:srgbClr val="3C4DE1"/>
                </a:solidFill>
              </a:rPr>
              <a:t>store.extension.iastate.edu</a:t>
            </a:r>
            <a:r>
              <a:rPr lang="en-US" u="sng" dirty="0">
                <a:solidFill>
                  <a:srgbClr val="3C4DE1"/>
                </a:solidFill>
              </a:rPr>
              <a:t>/</a:t>
            </a:r>
            <a:r>
              <a:rPr lang="en-US" u="sng" dirty="0" err="1">
                <a:solidFill>
                  <a:srgbClr val="3C4DE1"/>
                </a:solidFill>
              </a:rPr>
              <a:t>ItemDetail.aspx?ProductID</a:t>
            </a:r>
            <a:r>
              <a:rPr lang="en-US" u="sng" dirty="0">
                <a:solidFill>
                  <a:srgbClr val="3C4DE1"/>
                </a:solidFill>
              </a:rPr>
              <a:t>=</a:t>
            </a:r>
            <a:r>
              <a:rPr lang="en-US" u="sng" dirty="0" smtClean="0">
                <a:solidFill>
                  <a:srgbClr val="3C4DE1"/>
                </a:solidFill>
              </a:rPr>
              <a:t>13717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5465761"/>
            <a:ext cx="9144000" cy="1384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3C4DE1"/>
                </a:solidFill>
              </a:rPr>
              <a:t>As climate change intensifies and adaptation </a:t>
            </a:r>
          </a:p>
          <a:p>
            <a:pPr algn="ctr"/>
            <a:r>
              <a:rPr lang="en-US" sz="2400" b="1" dirty="0" smtClean="0">
                <a:solidFill>
                  <a:srgbClr val="3C4DE1"/>
                </a:solidFill>
              </a:rPr>
              <a:t>becomes more of a challenge, </a:t>
            </a:r>
          </a:p>
          <a:p>
            <a:pPr algn="ctr"/>
            <a:r>
              <a:rPr lang="en-US" sz="2400" b="1" dirty="0" smtClean="0">
                <a:solidFill>
                  <a:srgbClr val="3C4DE1"/>
                </a:solidFill>
              </a:rPr>
              <a:t>producers will look to USDA for help</a:t>
            </a:r>
            <a:endParaRPr lang="en-US" sz="2400" b="1" dirty="0">
              <a:solidFill>
                <a:srgbClr val="3C4DE1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457200" y="5996097"/>
            <a:ext cx="978408" cy="484632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2772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b="1" dirty="0" smtClean="0">
                <a:solidFill>
                  <a:srgbClr val="708F24"/>
                </a:solidFill>
              </a:rPr>
              <a:t>Climate and Corn-based Cropping System CAP (CSCAP). </a:t>
            </a:r>
            <a:r>
              <a:rPr lang="en-US" sz="1800" dirty="0">
                <a:solidFill>
                  <a:srgbClr val="708F24"/>
                </a:solidFill>
              </a:rPr>
              <a:t>USDA NIFA project 2011-68002-30190.   http:/</a:t>
            </a:r>
            <a:r>
              <a:rPr lang="en-US" sz="1800" dirty="0" err="1">
                <a:solidFill>
                  <a:srgbClr val="708F24"/>
                </a:solidFill>
              </a:rPr>
              <a:t>www.sustainablecorn.org</a:t>
            </a:r>
            <a:r>
              <a:rPr lang="en-US" sz="1800" dirty="0">
                <a:solidFill>
                  <a:srgbClr val="708F24"/>
                </a:solidFill>
              </a:rPr>
              <a:t>:   </a:t>
            </a:r>
            <a:r>
              <a:rPr lang="en-US" sz="1800" i="1" dirty="0">
                <a:solidFill>
                  <a:srgbClr val="FF0000"/>
                </a:solidFill>
              </a:rPr>
              <a:t>developing science-based </a:t>
            </a:r>
            <a:r>
              <a:rPr lang="en-US" sz="1800" i="1" dirty="0" smtClean="0">
                <a:solidFill>
                  <a:srgbClr val="FF0000"/>
                </a:solidFill>
              </a:rPr>
              <a:t>knowledge (on carbon, nitrogen, </a:t>
            </a:r>
            <a:r>
              <a:rPr lang="en-US" sz="1800" i="1" smtClean="0">
                <a:solidFill>
                  <a:srgbClr val="FF0000"/>
                </a:solidFill>
              </a:rPr>
              <a:t>and water) </a:t>
            </a:r>
            <a:r>
              <a:rPr lang="en-US" sz="1800" i="1" dirty="0">
                <a:solidFill>
                  <a:srgbClr val="FF0000"/>
                </a:solidFill>
              </a:rPr>
              <a:t>that addresses climate mitigation and adaptation, informs policy development, and guides on-farm, watershed level and public decision making in corn-based cropping systems</a:t>
            </a:r>
          </a:p>
          <a:p>
            <a:endParaRPr lang="en-US" sz="1800" b="1" dirty="0" smtClean="0">
              <a:solidFill>
                <a:srgbClr val="708F24"/>
              </a:solidFill>
            </a:endParaRPr>
          </a:p>
          <a:p>
            <a:r>
              <a:rPr lang="en-US" sz="1800" b="1" dirty="0" smtClean="0">
                <a:solidFill>
                  <a:srgbClr val="708F24"/>
                </a:solidFill>
              </a:rPr>
              <a:t>Useful </a:t>
            </a:r>
            <a:r>
              <a:rPr lang="en-US" sz="1800" b="1" dirty="0">
                <a:solidFill>
                  <a:srgbClr val="708F24"/>
                </a:solidFill>
              </a:rPr>
              <a:t>to Usable (U2U): Transforming Climate Variability and Change Information for Cereal Crop </a:t>
            </a:r>
            <a:r>
              <a:rPr lang="en-US" sz="1800" b="1" dirty="0" smtClean="0">
                <a:solidFill>
                  <a:srgbClr val="708F24"/>
                </a:solidFill>
              </a:rPr>
              <a:t>Producers. </a:t>
            </a:r>
            <a:r>
              <a:rPr lang="en-US" sz="1800" dirty="0">
                <a:solidFill>
                  <a:srgbClr val="708F24"/>
                </a:solidFill>
              </a:rPr>
              <a:t>USDA NIFA </a:t>
            </a:r>
            <a:r>
              <a:rPr lang="en-US" sz="1800" dirty="0" smtClean="0">
                <a:solidFill>
                  <a:srgbClr val="708F24"/>
                </a:solidFill>
              </a:rPr>
              <a:t>project 2011-68002-30220.  http:/www.AgClimate4U.org:  </a:t>
            </a:r>
            <a:r>
              <a:rPr lang="en-US" sz="1800" i="1" dirty="0" smtClean="0">
                <a:solidFill>
                  <a:srgbClr val="FF0000"/>
                </a:solidFill>
              </a:rPr>
              <a:t>Improving the resilience and profitability of farms amid variable climate changes by providing stakeholders with enhanced decision support tools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377073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2U logo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550" y="6261099"/>
            <a:ext cx="1137897" cy="5969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4300" y="1121004"/>
            <a:ext cx="889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708F24"/>
                </a:solidFill>
              </a:rPr>
              <a:t>Climate-Informed Decision Cycle:  Example - Corn Production in the Midwest</a:t>
            </a:r>
            <a:endParaRPr lang="en-US" sz="2000" b="1" dirty="0">
              <a:solidFill>
                <a:srgbClr val="708F24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46685" y="6413500"/>
            <a:ext cx="8917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708F24"/>
                </a:solidFill>
              </a:rPr>
              <a:t>E.S. Takle</a:t>
            </a:r>
            <a:endParaRPr lang="en-US" sz="1400" b="1" dirty="0">
              <a:solidFill>
                <a:srgbClr val="708F2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89330" y="5672098"/>
            <a:ext cx="14566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708F24"/>
                </a:solidFill>
              </a:rPr>
              <a:t>Draft Version</a:t>
            </a:r>
            <a:endParaRPr lang="en-US" b="1" dirty="0">
              <a:solidFill>
                <a:srgbClr val="708F24"/>
              </a:solidFill>
            </a:endParaRPr>
          </a:p>
        </p:txBody>
      </p:sp>
      <p:pic>
        <p:nvPicPr>
          <p:cNvPr id="3" name="Picture 2" descr="U2U_DecisionCalendar_9-18-12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49" y="1435231"/>
            <a:ext cx="7017701" cy="5422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2056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TextBox 2"/>
          <p:cNvSpPr txBox="1">
            <a:spLocks noChangeArrowheads="1"/>
          </p:cNvSpPr>
          <p:nvPr/>
        </p:nvSpPr>
        <p:spPr bwMode="auto">
          <a:xfrm>
            <a:off x="1524000" y="1351059"/>
            <a:ext cx="56705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000" b="1" dirty="0">
                <a:solidFill>
                  <a:srgbClr val="0067AC"/>
                </a:solidFill>
                <a:latin typeface="Franklin Gothic Book" pitchFamily="34" charset="0"/>
                <a:ea typeface="Arial" pitchFamily="34" charset="0"/>
                <a:cs typeface="Arial" pitchFamily="34" charset="0"/>
              </a:rPr>
              <a:t>Des Moines Airport Data</a:t>
            </a:r>
          </a:p>
        </p:txBody>
      </p:sp>
      <p:pic>
        <p:nvPicPr>
          <p:cNvPr id="2" name="Picture 1" descr="DSMTminExtremes-10F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34988"/>
            <a:ext cx="9144000" cy="48230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65035" y="6550223"/>
            <a:ext cx="40789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Caution:  Not corrected for urban heat island effects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im\Desktop\USDA Plant Hardiness Zones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1" b="6134"/>
          <a:stretch/>
        </p:blipFill>
        <p:spPr bwMode="auto">
          <a:xfrm>
            <a:off x="5257800" y="1984375"/>
            <a:ext cx="3421063" cy="4863572"/>
          </a:xfrm>
          <a:prstGeom prst="rect">
            <a:avLst/>
          </a:prstGeom>
          <a:noFill/>
          <a:ln w="9525" cap="flat" cmpd="sng" algn="ctr">
            <a:solidFill>
              <a:sysClr val="window" lastClr="FFFFFF">
                <a:lumMod val="75000"/>
              </a:sys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4514" name="Picture 2" descr="dsm_tmin_1975_le0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4375"/>
            <a:ext cx="493395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5" name="TextBox 5"/>
          <p:cNvSpPr txBox="1">
            <a:spLocks noChangeArrowheads="1"/>
          </p:cNvSpPr>
          <p:nvPr/>
        </p:nvSpPr>
        <p:spPr bwMode="auto">
          <a:xfrm>
            <a:off x="3200400" y="2455333"/>
            <a:ext cx="14557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dirty="0"/>
              <a:t>Des Moines, IA</a:t>
            </a:r>
          </a:p>
        </p:txBody>
      </p:sp>
      <p:sp>
        <p:nvSpPr>
          <p:cNvPr id="64516" name="TextBox 2"/>
          <p:cNvSpPr txBox="1">
            <a:spLocks noChangeArrowheads="1"/>
          </p:cNvSpPr>
          <p:nvPr/>
        </p:nvSpPr>
        <p:spPr bwMode="auto">
          <a:xfrm>
            <a:off x="169333" y="1195711"/>
            <a:ext cx="8737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>
                <a:solidFill>
                  <a:srgbClr val="0067AC"/>
                </a:solidFill>
              </a:rPr>
              <a:t>Winter Temperatures are Rising, Fewer Extreme Cold Events</a:t>
            </a:r>
          </a:p>
        </p:txBody>
      </p:sp>
      <p:pic>
        <p:nvPicPr>
          <p:cNvPr id="64517" name="Picture 2" descr="dsm_tmin_1975_le-10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4575175"/>
            <a:ext cx="4940300" cy="2272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8" name="TextBox 5"/>
          <p:cNvSpPr txBox="1">
            <a:spLocks noChangeArrowheads="1"/>
          </p:cNvSpPr>
          <p:nvPr/>
        </p:nvSpPr>
        <p:spPr bwMode="auto">
          <a:xfrm>
            <a:off x="3200400" y="4995334"/>
            <a:ext cx="14557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dirty="0"/>
              <a:t>Des Moines, IA</a:t>
            </a:r>
          </a:p>
        </p:txBody>
      </p:sp>
    </p:spTree>
    <p:extLst>
      <p:ext uri="{BB962C8B-B14F-4D97-AF65-F5344CB8AC3E}">
        <p14:creationId xmlns:p14="http://schemas.microsoft.com/office/powerpoint/2010/main" val="2444575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1524000" y="1273175"/>
            <a:ext cx="543525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000" b="1" dirty="0">
                <a:solidFill>
                  <a:srgbClr val="008000"/>
                </a:solidFill>
                <a:ea typeface="Arial" pitchFamily="-112" charset="0"/>
                <a:cs typeface="Arial" pitchFamily="-112" charset="0"/>
              </a:rPr>
              <a:t>Des Moines Airport Data</a:t>
            </a:r>
          </a:p>
        </p:txBody>
      </p:sp>
      <p:pic>
        <p:nvPicPr>
          <p:cNvPr id="5" name="Picture 4" descr="DSMTmaxExtremes100F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77989"/>
            <a:ext cx="9144000" cy="4780011"/>
          </a:xfrm>
          <a:prstGeom prst="rect">
            <a:avLst/>
          </a:prstGeom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808567" y="4118969"/>
            <a:ext cx="1003300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800" dirty="0" smtClean="0"/>
              <a:t>1974:  </a:t>
            </a:r>
            <a:r>
              <a:rPr lang="en-US" dirty="0"/>
              <a:t>7</a:t>
            </a:r>
            <a:endParaRPr lang="en-US" sz="1800" dirty="0"/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951567" y="3932985"/>
            <a:ext cx="1011766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800" dirty="0" smtClean="0"/>
              <a:t>1977:  8</a:t>
            </a:r>
            <a:endParaRPr lang="en-US" sz="1800" dirty="0"/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2095500" y="3045817"/>
            <a:ext cx="1143000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 dirty="0" smtClean="0"/>
              <a:t>1983:  </a:t>
            </a:r>
            <a:r>
              <a:rPr lang="en-US" dirty="0" smtClean="0"/>
              <a:t>13</a:t>
            </a:r>
            <a:endParaRPr lang="en-US" sz="1800" dirty="0"/>
          </a:p>
        </p:txBody>
      </p:sp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4406900" y="3415705"/>
            <a:ext cx="1143000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 dirty="0" smtClean="0"/>
              <a:t>1988:  </a:t>
            </a:r>
            <a:r>
              <a:rPr lang="en-US" dirty="0" smtClean="0"/>
              <a:t>10</a:t>
            </a:r>
            <a:endParaRPr lang="en-US" sz="1800" dirty="0"/>
          </a:p>
        </p:txBody>
      </p:sp>
      <p:sp>
        <p:nvSpPr>
          <p:cNvPr id="10" name="TextBox 11"/>
          <p:cNvSpPr txBox="1">
            <a:spLocks noChangeArrowheads="1"/>
          </p:cNvSpPr>
          <p:nvPr/>
        </p:nvSpPr>
        <p:spPr bwMode="auto">
          <a:xfrm>
            <a:off x="4660900" y="4194760"/>
            <a:ext cx="3810000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dirty="0"/>
              <a:t>6 days ≥ 100</a:t>
            </a:r>
            <a:r>
              <a:rPr lang="en-US" sz="1800" baseline="30000" dirty="0"/>
              <a:t>o</a:t>
            </a:r>
            <a:r>
              <a:rPr lang="en-US" sz="1800" dirty="0"/>
              <a:t>F in the last </a:t>
            </a:r>
            <a:r>
              <a:rPr lang="en-US" sz="1800" dirty="0" smtClean="0"/>
              <a:t>23 </a:t>
            </a:r>
            <a:r>
              <a:rPr lang="en-US" sz="1800" dirty="0"/>
              <a:t>years</a:t>
            </a:r>
          </a:p>
        </p:txBody>
      </p:sp>
      <p:sp>
        <p:nvSpPr>
          <p:cNvPr id="11" name="Left Brace 9"/>
          <p:cNvSpPr>
            <a:spLocks/>
          </p:cNvSpPr>
          <p:nvPr/>
        </p:nvSpPr>
        <p:spPr bwMode="auto">
          <a:xfrm rot="5400000">
            <a:off x="6305550" y="3078627"/>
            <a:ext cx="762000" cy="4051300"/>
          </a:xfrm>
          <a:prstGeom prst="leftBrace">
            <a:avLst>
              <a:gd name="adj1" fmla="val 8331"/>
              <a:gd name="adj2" fmla="val 50278"/>
            </a:avLst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0" hangingPunct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542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1524000" y="1273175"/>
            <a:ext cx="543525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000" b="1" dirty="0">
                <a:solidFill>
                  <a:srgbClr val="008000"/>
                </a:solidFill>
                <a:ea typeface="Arial" pitchFamily="-112" charset="0"/>
                <a:cs typeface="Arial" pitchFamily="-112" charset="0"/>
              </a:rPr>
              <a:t>Des Moines Airport Data</a:t>
            </a:r>
          </a:p>
        </p:txBody>
      </p:sp>
      <p:pic>
        <p:nvPicPr>
          <p:cNvPr id="5" name="Picture 4" descr="DSMTmaxExtremes100F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77989"/>
            <a:ext cx="9144000" cy="4780011"/>
          </a:xfrm>
          <a:prstGeom prst="rect">
            <a:avLst/>
          </a:prstGeom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808567" y="4118969"/>
            <a:ext cx="1003300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800" dirty="0" smtClean="0"/>
              <a:t>1974:  </a:t>
            </a:r>
            <a:r>
              <a:rPr lang="en-US" dirty="0"/>
              <a:t>7</a:t>
            </a:r>
            <a:endParaRPr lang="en-US" sz="1800" dirty="0"/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951567" y="3932985"/>
            <a:ext cx="1011766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800" dirty="0" smtClean="0"/>
              <a:t>1977:  8</a:t>
            </a:r>
            <a:endParaRPr lang="en-US" sz="1800" dirty="0"/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2095500" y="3045817"/>
            <a:ext cx="1143000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 dirty="0" smtClean="0"/>
              <a:t>1983:  </a:t>
            </a:r>
            <a:r>
              <a:rPr lang="en-US" dirty="0" smtClean="0"/>
              <a:t>13</a:t>
            </a:r>
            <a:endParaRPr lang="en-US" sz="1800" dirty="0"/>
          </a:p>
        </p:txBody>
      </p:sp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4406900" y="3415705"/>
            <a:ext cx="1143000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 dirty="0" smtClean="0"/>
              <a:t>1988:  </a:t>
            </a:r>
            <a:r>
              <a:rPr lang="en-US" dirty="0" smtClean="0"/>
              <a:t>10</a:t>
            </a:r>
            <a:endParaRPr lang="en-US" sz="1800" dirty="0"/>
          </a:p>
        </p:txBody>
      </p:sp>
      <p:sp>
        <p:nvSpPr>
          <p:cNvPr id="10" name="TextBox 11"/>
          <p:cNvSpPr txBox="1">
            <a:spLocks noChangeArrowheads="1"/>
          </p:cNvSpPr>
          <p:nvPr/>
        </p:nvSpPr>
        <p:spPr bwMode="auto">
          <a:xfrm>
            <a:off x="4660900" y="4194760"/>
            <a:ext cx="3810000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dirty="0"/>
              <a:t>6 days ≥ 100</a:t>
            </a:r>
            <a:r>
              <a:rPr lang="en-US" sz="1800" baseline="30000" dirty="0"/>
              <a:t>o</a:t>
            </a:r>
            <a:r>
              <a:rPr lang="en-US" sz="1800" dirty="0"/>
              <a:t>F in the last </a:t>
            </a:r>
            <a:r>
              <a:rPr lang="en-US" sz="1800" dirty="0" smtClean="0"/>
              <a:t>23 </a:t>
            </a:r>
            <a:r>
              <a:rPr lang="en-US" sz="1800" dirty="0"/>
              <a:t>years</a:t>
            </a:r>
          </a:p>
        </p:txBody>
      </p:sp>
      <p:sp>
        <p:nvSpPr>
          <p:cNvPr id="11" name="Left Brace 9"/>
          <p:cNvSpPr>
            <a:spLocks/>
          </p:cNvSpPr>
          <p:nvPr/>
        </p:nvSpPr>
        <p:spPr bwMode="auto">
          <a:xfrm rot="5400000">
            <a:off x="6305550" y="3078627"/>
            <a:ext cx="762000" cy="4051300"/>
          </a:xfrm>
          <a:prstGeom prst="leftBrace">
            <a:avLst>
              <a:gd name="adj1" fmla="val 8331"/>
              <a:gd name="adj2" fmla="val 50278"/>
            </a:avLst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0" hangingPunct="0"/>
            <a:endParaRPr lang="en-US"/>
          </a:p>
        </p:txBody>
      </p:sp>
      <p:sp>
        <p:nvSpPr>
          <p:cNvPr id="12" name="Diamond 11"/>
          <p:cNvSpPr/>
          <p:nvPr/>
        </p:nvSpPr>
        <p:spPr>
          <a:xfrm>
            <a:off x="8657167" y="4165600"/>
            <a:ext cx="381000" cy="380591"/>
          </a:xfrm>
          <a:prstGeom prst="diamond">
            <a:avLst/>
          </a:prstGeom>
          <a:solidFill>
            <a:srgbClr val="660066"/>
          </a:solidFill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201833" y="3018654"/>
            <a:ext cx="2048934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8 days in 2012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8250767" y="3387986"/>
            <a:ext cx="461433" cy="80677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0640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482" name="Object 2"/>
          <p:cNvGraphicFramePr>
            <a:graphicFrameLocks noChangeAspect="1"/>
          </p:cNvGraphicFramePr>
          <p:nvPr/>
        </p:nvGraphicFramePr>
        <p:xfrm>
          <a:off x="-1" y="1295400"/>
          <a:ext cx="4664535" cy="24186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" name="Document" r:id="rId3" imgW="2743200" imgH="1422400" progId="Word.Document.12">
                  <p:link updateAutomatic="1"/>
                </p:oleObj>
              </mc:Choice>
              <mc:Fallback>
                <p:oleObj name="Document" r:id="rId3" imgW="2743200" imgH="1422400" progId="Word.Document.12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" y="1295400"/>
                        <a:ext cx="4664535" cy="24186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483" name="Object 3"/>
          <p:cNvGraphicFramePr>
            <a:graphicFrameLocks noChangeAspect="1"/>
          </p:cNvGraphicFramePr>
          <p:nvPr/>
        </p:nvGraphicFramePr>
        <p:xfrm>
          <a:off x="4812001" y="1295400"/>
          <a:ext cx="4331999" cy="24186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" name="Document" r:id="rId3" imgW="2743200" imgH="1447800" progId="Word.Document.12">
                  <p:link updateAutomatic="1"/>
                </p:oleObj>
              </mc:Choice>
              <mc:Fallback>
                <p:oleObj name="Document" r:id="rId3" imgW="2743200" imgH="1447800" progId="Word.Document.12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2001" y="1295400"/>
                        <a:ext cx="4331999" cy="24186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484" name="Object 4"/>
          <p:cNvGraphicFramePr>
            <a:graphicFrameLocks noChangeAspect="1"/>
          </p:cNvGraphicFramePr>
          <p:nvPr/>
        </p:nvGraphicFramePr>
        <p:xfrm>
          <a:off x="12699" y="4080933"/>
          <a:ext cx="4659124" cy="24704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" name="Document" r:id="rId3" imgW="2730500" imgH="1447800" progId="Word.Document.12">
                  <p:link updateAutomatic="1"/>
                </p:oleObj>
              </mc:Choice>
              <mc:Fallback>
                <p:oleObj name="Document" r:id="rId3" imgW="2730500" imgH="1447800" progId="Word.Document.12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99" y="4080933"/>
                        <a:ext cx="4659124" cy="24704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485" name="Object 5"/>
          <p:cNvGraphicFramePr>
            <a:graphicFrameLocks noChangeAspect="1"/>
          </p:cNvGraphicFramePr>
          <p:nvPr/>
        </p:nvGraphicFramePr>
        <p:xfrm>
          <a:off x="4824701" y="4080933"/>
          <a:ext cx="4319299" cy="24704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" name="Document" r:id="rId3" imgW="2730500" imgH="1447800" progId="Word.Document.12">
                  <p:link updateAutomatic="1"/>
                </p:oleObj>
              </mc:Choice>
              <mc:Fallback>
                <p:oleObj name="Document" r:id="rId3" imgW="2730500" imgH="1447800" progId="Word.Document.12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4701" y="4080933"/>
                        <a:ext cx="4319299" cy="24704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47161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3602</TotalTime>
  <Words>1509</Words>
  <Application>Microsoft Macintosh PowerPoint</Application>
  <PresentationFormat>On-screen Show (4:3)</PresentationFormat>
  <Paragraphs>246</Paragraphs>
  <Slides>48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Links</vt:lpstr>
      </vt:variant>
      <vt:variant>
        <vt:i4>8</vt:i4>
      </vt:variant>
      <vt:variant>
        <vt:lpstr>Slide Titles</vt:lpstr>
      </vt:variant>
      <vt:variant>
        <vt:i4>48</vt:i4>
      </vt:variant>
    </vt:vector>
  </HeadingPairs>
  <TitlesOfParts>
    <vt:vector size="57" baseType="lpstr">
      <vt:lpstr>Office Theme</vt:lpstr>
      <vt:lpstr>???</vt:lpstr>
      <vt:lpstr>???</vt:lpstr>
      <vt:lpstr>???</vt:lpstr>
      <vt:lpstr>???</vt:lpstr>
      <vt:lpstr>???</vt:lpstr>
      <vt:lpstr>???</vt:lpstr>
      <vt:lpstr>???</vt:lpstr>
      <vt:lpstr>???</vt:lpstr>
      <vt:lpstr>Climate Trends in the Corn Belt </vt:lpstr>
      <vt:lpstr>Outline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Mean Summer (JJA) Dew-Point Temperatures for Des Moines, IA</vt:lpstr>
      <vt:lpstr>Iowa Agricultural Producers are Adapting to Climate Change:</vt:lpstr>
      <vt:lpstr>Can we trust climate models for projecting future climate in the Midwest?  What is their record so far?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Can we trust climate models for projecting future climate in the Midwest?  What is their record so far?</vt:lpstr>
      <vt:lpstr>Summary</vt:lpstr>
      <vt:lpstr>For More Information:</vt:lpstr>
      <vt:lpstr>PowerPoint Presentation</vt:lpstr>
      <vt:lpstr>Impacts of Climate Change on Animal Agriculture</vt:lpstr>
      <vt:lpstr>Results of Iowa Extension Service Annual Farm Survey*</vt:lpstr>
      <vt:lpstr>Results of Iowa Extension Service Annual Farm Survey*</vt:lpstr>
      <vt:lpstr>Results of Iowa Extension Service Annual Farm Survey*</vt:lpstr>
      <vt:lpstr>Related Activities</vt:lpstr>
      <vt:lpstr>PowerPoint Presentation</vt:lpstr>
    </vt:vector>
  </TitlesOfParts>
  <Company>Iowa State University - ECM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ECM Staff</dc:creator>
  <cp:lastModifiedBy>Gene Takle</cp:lastModifiedBy>
  <cp:revision>161</cp:revision>
  <dcterms:created xsi:type="dcterms:W3CDTF">2011-01-26T00:22:31Z</dcterms:created>
  <dcterms:modified xsi:type="dcterms:W3CDTF">2012-10-04T04:47:38Z</dcterms:modified>
</cp:coreProperties>
</file>